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gif" ContentType="image/gif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6"/>
  </p:notesMasterIdLst>
  <p:sldIdLst>
    <p:sldId id="256" r:id="rId4"/>
    <p:sldId id="558" r:id="rId5"/>
    <p:sldId id="258" r:id="rId7"/>
    <p:sldId id="362" r:id="rId8"/>
    <p:sldId id="363" r:id="rId9"/>
    <p:sldId id="364" r:id="rId10"/>
    <p:sldId id="413" r:id="rId11"/>
    <p:sldId id="556" r:id="rId12"/>
    <p:sldId id="557" r:id="rId13"/>
    <p:sldId id="559" r:id="rId14"/>
    <p:sldId id="461" r:id="rId15"/>
    <p:sldId id="465" r:id="rId16"/>
    <p:sldId id="560" r:id="rId17"/>
    <p:sldId id="423" r:id="rId18"/>
    <p:sldId id="421" r:id="rId19"/>
    <p:sldId id="414" r:id="rId20"/>
    <p:sldId id="422" r:id="rId21"/>
    <p:sldId id="419" r:id="rId22"/>
    <p:sldId id="501" r:id="rId23"/>
    <p:sldId id="266" r:id="rId24"/>
    <p:sldId id="628" r:id="rId25"/>
    <p:sldId id="629" r:id="rId26"/>
    <p:sldId id="555" r:id="rId27"/>
    <p:sldId id="596" r:id="rId28"/>
    <p:sldId id="603" r:id="rId29"/>
    <p:sldId id="604" r:id="rId30"/>
    <p:sldId id="561" r:id="rId31"/>
    <p:sldId id="597" r:id="rId32"/>
    <p:sldId id="565" r:id="rId33"/>
    <p:sldId id="598" r:id="rId34"/>
    <p:sldId id="600" r:id="rId35"/>
    <p:sldId id="601" r:id="rId36"/>
    <p:sldId id="602" r:id="rId37"/>
    <p:sldId id="605" r:id="rId38"/>
    <p:sldId id="562" r:id="rId39"/>
    <p:sldId id="481" r:id="rId40"/>
    <p:sldId id="518" r:id="rId41"/>
    <p:sldId id="487" r:id="rId42"/>
    <p:sldId id="563" r:id="rId43"/>
    <p:sldId id="454" r:id="rId44"/>
    <p:sldId id="546" r:id="rId45"/>
    <p:sldId id="456" r:id="rId46"/>
    <p:sldId id="466" r:id="rId47"/>
    <p:sldId id="547" r:id="rId48"/>
    <p:sldId id="564" r:id="rId49"/>
    <p:sldId id="504" r:id="rId50"/>
    <p:sldId id="505" r:id="rId51"/>
    <p:sldId id="506" r:id="rId52"/>
    <p:sldId id="261" r:id="rId5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ommy" initials="T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6F21"/>
    <a:srgbClr val="ED7D31"/>
    <a:srgbClr val="F3F3F3"/>
    <a:srgbClr val="F5F5F5"/>
    <a:srgbClr val="E0B07F"/>
    <a:srgbClr val="26B545"/>
    <a:srgbClr val="F0F52B"/>
    <a:srgbClr val="0081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65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7" Type="http://schemas.openxmlformats.org/officeDocument/2006/relationships/commentAuthors" Target="commentAuthors.xml"/><Relationship Id="rId56" Type="http://schemas.openxmlformats.org/officeDocument/2006/relationships/tableStyles" Target="tableStyles.xml"/><Relationship Id="rId55" Type="http://schemas.openxmlformats.org/officeDocument/2006/relationships/viewProps" Target="viewProps.xml"/><Relationship Id="rId54" Type="http://schemas.openxmlformats.org/officeDocument/2006/relationships/presProps" Target="presProps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3-25T09:58:09.327" idx="1">
    <p:pos x="68" y="51"/>
    <p:text/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80A668-E2A0-4B6B-93CE-C6E196D91AA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623A25-AE9E-45E6-92E5-D3D04B3327F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pPr>
              <a:buNone/>
            </a:pPr>
            <a:r>
              <a:rPr lang="zh-CN" altLang="en-US">
                <a:sym typeface="+mn-ea"/>
              </a:rPr>
              <a:t>In a new and fully charged battery at(25℃）ambient temperature,typical configuration (connected to SPO₂；not connected to ECG and TEMP cable，and NIBP works in an automatic measurement mode with a time interval of 30min；Screen brightness is the factory default value；not connected to recorder）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3BB09A-AF4C-4E42-800E-E0CCBD8AA2D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1005921" y="324688"/>
            <a:ext cx="453575" cy="453575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rgbClr val="4CCEC2"/>
                </a:gs>
                <a:gs pos="76000">
                  <a:srgbClr val="92D050"/>
                </a:gs>
                <a:gs pos="100000">
                  <a:srgbClr val="F0A07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spc="-150" dirty="0">
              <a:gradFill>
                <a:gsLst>
                  <a:gs pos="0">
                    <a:srgbClr val="4CCEC2"/>
                  </a:gs>
                  <a:gs pos="76000">
                    <a:srgbClr val="92D050"/>
                  </a:gs>
                  <a:gs pos="100000">
                    <a:srgbClr val="F0A074"/>
                  </a:gs>
                </a:gsLst>
                <a:lin ang="2700000" scaled="1"/>
              </a:gradFill>
              <a:latin typeface="Proxima Nova Alt Bl" panose="02000506030000020004" pitchFamily="50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76200" y="6290705"/>
            <a:ext cx="2718148" cy="783195"/>
          </a:xfrm>
          <a:prstGeom prst="rect">
            <a:avLst/>
          </a:prstGeom>
        </p:spPr>
      </p:pic>
      <p:sp>
        <p:nvSpPr>
          <p:cNvPr id="4" name="等腰三角形 3"/>
          <p:cNvSpPr/>
          <p:nvPr userDrawn="1"/>
        </p:nvSpPr>
        <p:spPr>
          <a:xfrm rot="5400000">
            <a:off x="-78693" y="78691"/>
            <a:ext cx="1141041" cy="983656"/>
          </a:xfrm>
          <a:prstGeom prst="triangle">
            <a:avLst/>
          </a:prstGeom>
          <a:solidFill>
            <a:srgbClr val="38C2B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0613" y="354184"/>
            <a:ext cx="6053958" cy="43267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灯片编号占位符 5"/>
          <p:cNvSpPr txBox="1"/>
          <p:nvPr userDrawn="1"/>
        </p:nvSpPr>
        <p:spPr>
          <a:xfrm>
            <a:off x="10827135" y="374717"/>
            <a:ext cx="811145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124B8B0-8DFB-4E81-A54F-5952E25F9EEE}" type="slidenum">
              <a:rPr lang="zh-CN" altLang="en-US" sz="2400" b="1" smtClean="0">
                <a:gradFill>
                  <a:gsLst>
                    <a:gs pos="0">
                      <a:srgbClr val="4CCEC2"/>
                    </a:gs>
                    <a:gs pos="76000">
                      <a:srgbClr val="92D050"/>
                    </a:gs>
                    <a:gs pos="100000">
                      <a:srgbClr val="F0A074"/>
                    </a:gs>
                  </a:gsLst>
                  <a:lin ang="2700000" scaled="1"/>
                </a:gradFill>
              </a:rPr>
            </a:fld>
            <a:endParaRPr lang="zh-CN" altLang="en-US" sz="2800" b="1" dirty="0">
              <a:gradFill>
                <a:gsLst>
                  <a:gs pos="0">
                    <a:srgbClr val="4CCEC2"/>
                  </a:gs>
                  <a:gs pos="76000">
                    <a:srgbClr val="92D050"/>
                  </a:gs>
                  <a:gs pos="100000">
                    <a:srgbClr val="F0A074"/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30863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51543" y="1915886"/>
            <a:ext cx="3976914" cy="5312228"/>
          </a:xfrm>
          <a:custGeom>
            <a:avLst/>
            <a:gdLst>
              <a:gd name="connsiteX0" fmla="*/ 0 w 3976914"/>
              <a:gd name="connsiteY0" fmla="*/ 0 h 5312228"/>
              <a:gd name="connsiteX1" fmla="*/ 3976914 w 3976914"/>
              <a:gd name="connsiteY1" fmla="*/ 0 h 5312228"/>
              <a:gd name="connsiteX2" fmla="*/ 3976914 w 3976914"/>
              <a:gd name="connsiteY2" fmla="*/ 5312228 h 5312228"/>
              <a:gd name="connsiteX3" fmla="*/ 0 w 3976914"/>
              <a:gd name="connsiteY3" fmla="*/ 5312228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6914" h="5312228">
                <a:moveTo>
                  <a:pt x="0" y="0"/>
                </a:moveTo>
                <a:lnTo>
                  <a:pt x="3976914" y="0"/>
                </a:lnTo>
                <a:lnTo>
                  <a:pt x="3976914" y="5312228"/>
                </a:lnTo>
                <a:lnTo>
                  <a:pt x="0" y="53122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0117" y="6217695"/>
            <a:ext cx="1894476" cy="533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434918" y="6234690"/>
            <a:ext cx="1595634" cy="4495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/>
          <p:cNvSpPr/>
          <p:nvPr userDrawn="1"/>
        </p:nvSpPr>
        <p:spPr>
          <a:xfrm>
            <a:off x="11005921" y="324688"/>
            <a:ext cx="453575" cy="453575"/>
          </a:xfrm>
          <a:prstGeom prst="ellipse">
            <a:avLst/>
          </a:prstGeom>
          <a:noFill/>
          <a:ln w="28575">
            <a:gradFill flip="none" rotWithShape="1">
              <a:gsLst>
                <a:gs pos="0">
                  <a:srgbClr val="4CCEC2"/>
                </a:gs>
                <a:gs pos="76000">
                  <a:srgbClr val="92D050"/>
                </a:gs>
                <a:gs pos="100000">
                  <a:srgbClr val="F0A07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800" b="1" spc="-150" dirty="0">
              <a:gradFill>
                <a:gsLst>
                  <a:gs pos="0">
                    <a:srgbClr val="4CCEC2"/>
                  </a:gs>
                  <a:gs pos="76000">
                    <a:srgbClr val="92D050"/>
                  </a:gs>
                  <a:gs pos="100000">
                    <a:srgbClr val="F0A074"/>
                  </a:gs>
                </a:gsLst>
                <a:lin ang="2700000" scaled="1"/>
              </a:gradFill>
              <a:latin typeface="Proxima Nova Alt Bl" panose="02000506030000020004" pitchFamily="50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-76200" y="6290705"/>
            <a:ext cx="2718148" cy="783195"/>
          </a:xfrm>
          <a:prstGeom prst="rect">
            <a:avLst/>
          </a:prstGeom>
        </p:spPr>
      </p:pic>
      <p:sp>
        <p:nvSpPr>
          <p:cNvPr id="4" name="等腰三角形 3"/>
          <p:cNvSpPr/>
          <p:nvPr userDrawn="1"/>
        </p:nvSpPr>
        <p:spPr>
          <a:xfrm rot="5400000">
            <a:off x="-78693" y="78691"/>
            <a:ext cx="1141041" cy="983656"/>
          </a:xfrm>
          <a:prstGeom prst="triangle">
            <a:avLst/>
          </a:prstGeom>
          <a:solidFill>
            <a:srgbClr val="38C2B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0613" y="354184"/>
            <a:ext cx="6053958" cy="432670"/>
          </a:xfrm>
          <a:prstGeom prst="rect">
            <a:avLst/>
          </a:prstGeom>
        </p:spPr>
        <p:txBody>
          <a:bodyPr/>
          <a:lstStyle>
            <a:lvl1pPr algn="l">
              <a:defRPr sz="3200" b="1">
                <a:solidFill>
                  <a:srgbClr val="59595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3" name="灯片编号占位符 5"/>
          <p:cNvSpPr txBox="1"/>
          <p:nvPr userDrawn="1"/>
        </p:nvSpPr>
        <p:spPr>
          <a:xfrm>
            <a:off x="10827135" y="374717"/>
            <a:ext cx="811145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C124B8B0-8DFB-4E81-A54F-5952E25F9EEE}" type="slidenum">
              <a:rPr lang="zh-CN" altLang="en-US" sz="2400" b="1" smtClean="0">
                <a:gradFill>
                  <a:gsLst>
                    <a:gs pos="0">
                      <a:srgbClr val="4CCEC2"/>
                    </a:gs>
                    <a:gs pos="76000">
                      <a:srgbClr val="92D050"/>
                    </a:gs>
                    <a:gs pos="100000">
                      <a:srgbClr val="F0A074"/>
                    </a:gs>
                  </a:gsLst>
                  <a:lin ang="2700000" scaled="1"/>
                </a:gradFill>
              </a:rPr>
            </a:fld>
            <a:endParaRPr lang="zh-CN" altLang="en-US" sz="2800" b="1" dirty="0">
              <a:gradFill>
                <a:gsLst>
                  <a:gs pos="0">
                    <a:srgbClr val="4CCEC2"/>
                  </a:gs>
                  <a:gs pos="76000">
                    <a:srgbClr val="92D050"/>
                  </a:gs>
                  <a:gs pos="100000">
                    <a:srgbClr val="F0A074"/>
                  </a:gs>
                </a:gsLst>
                <a:lin ang="2700000" scaled="1"/>
              </a:gra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5630863" cy="68580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551543" y="1915886"/>
            <a:ext cx="3976914" cy="5312228"/>
          </a:xfrm>
          <a:custGeom>
            <a:avLst/>
            <a:gdLst>
              <a:gd name="connsiteX0" fmla="*/ 0 w 3976914"/>
              <a:gd name="connsiteY0" fmla="*/ 0 h 5312228"/>
              <a:gd name="connsiteX1" fmla="*/ 3976914 w 3976914"/>
              <a:gd name="connsiteY1" fmla="*/ 0 h 5312228"/>
              <a:gd name="connsiteX2" fmla="*/ 3976914 w 3976914"/>
              <a:gd name="connsiteY2" fmla="*/ 5312228 h 5312228"/>
              <a:gd name="connsiteX3" fmla="*/ 0 w 3976914"/>
              <a:gd name="connsiteY3" fmla="*/ 5312228 h 5312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976914" h="5312228">
                <a:moveTo>
                  <a:pt x="0" y="0"/>
                </a:moveTo>
                <a:lnTo>
                  <a:pt x="3976914" y="0"/>
                </a:lnTo>
                <a:lnTo>
                  <a:pt x="3976914" y="5312228"/>
                </a:lnTo>
                <a:lnTo>
                  <a:pt x="0" y="531222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id-ID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 cstate="email"/>
          <a:stretch>
            <a:fillRect/>
          </a:stretch>
        </p:blipFill>
        <p:spPr>
          <a:xfrm>
            <a:off x="10130117" y="6217695"/>
            <a:ext cx="1894476" cy="5337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 cstate="email"/>
          <a:stretch>
            <a:fillRect/>
          </a:stretch>
        </p:blipFill>
        <p:spPr>
          <a:xfrm>
            <a:off x="10434918" y="6234690"/>
            <a:ext cx="1595634" cy="4495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image" Target="../media/image5.jpeg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6" Type="http://schemas.openxmlformats.org/officeDocument/2006/relationships/theme" Target="../theme/theme2.xml"/><Relationship Id="rId15" Type="http://schemas.openxmlformats.org/officeDocument/2006/relationships/image" Target="../media/image5.jpeg"/><Relationship Id="rId14" Type="http://schemas.openxmlformats.org/officeDocument/2006/relationships/slideLayout" Target="../slideLayouts/slideLayout28.xml"/><Relationship Id="rId13" Type="http://schemas.openxmlformats.org/officeDocument/2006/relationships/slideLayout" Target="../slideLayouts/slideLayout27.xml"/><Relationship Id="rId12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 cstate="email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ABD485-EE3D-46D0-89BE-C8F012E9B93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6D4B31-FE7D-427A-8B57-DF552E3DD8D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6" r:id="rId13"/>
    <p:sldLayoutId id="2147483677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comments" Target="../comments/comment1.xml"/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1.jpeg"/><Relationship Id="rId1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emf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7.emf"/><Relationship Id="rId1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8.png"/><Relationship Id="rId1" Type="http://schemas.openxmlformats.org/officeDocument/2006/relationships/image" Target="../media/image6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4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3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5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8.png"/><Relationship Id="rId1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1.xml"/><Relationship Id="rId1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image" Target="../media/image1.tiff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jpeg"/><Relationship Id="rId8" Type="http://schemas.openxmlformats.org/officeDocument/2006/relationships/image" Target="../media/image20.jpeg"/><Relationship Id="rId7" Type="http://schemas.openxmlformats.org/officeDocument/2006/relationships/image" Target="../media/image19.jpeg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4" Type="http://schemas.openxmlformats.org/officeDocument/2006/relationships/slideLayout" Target="../slideLayouts/slideLayout2.xml"/><Relationship Id="rId13" Type="http://schemas.openxmlformats.org/officeDocument/2006/relationships/image" Target="../media/image25.jpeg"/><Relationship Id="rId12" Type="http://schemas.openxmlformats.org/officeDocument/2006/relationships/image" Target="../media/image24.jpeg"/><Relationship Id="rId11" Type="http://schemas.openxmlformats.org/officeDocument/2006/relationships/image" Target="../media/image23.jpeg"/><Relationship Id="rId10" Type="http://schemas.openxmlformats.org/officeDocument/2006/relationships/image" Target="../media/image22.jpeg"/><Relationship Id="rId1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/>
        </p:nvSpPr>
        <p:spPr>
          <a:xfrm>
            <a:off x="2118907" y="3989635"/>
            <a:ext cx="7954182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rPr>
              <a:t>S12 P</a:t>
            </a:r>
            <a:r>
              <a:rPr lang="en-US" altLang="zh-CN" sz="3600" spc="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</a:rPr>
              <a:t>atient Monitor</a:t>
            </a:r>
            <a:endParaRPr lang="en-US" altLang="zh-CN" sz="3600" spc="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B" panose="00020600040101010101" pitchFamily="18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64363" y="4805687"/>
            <a:ext cx="92632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R" panose="00020600040101010101" pitchFamily="18" charset="-122"/>
              </a:rPr>
              <a:t>BIOLIGHT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POSans R" panose="00020600040101010101" pitchFamily="18" charset="-122"/>
            </a:endParaRPr>
          </a:p>
        </p:txBody>
      </p:sp>
      <p:grpSp>
        <p:nvGrpSpPr>
          <p:cNvPr id="45" name="Group 3"/>
          <p:cNvGrpSpPr/>
          <p:nvPr/>
        </p:nvGrpSpPr>
        <p:grpSpPr>
          <a:xfrm>
            <a:off x="6026921" y="6202381"/>
            <a:ext cx="285750" cy="285750"/>
            <a:chOff x="5838825" y="6267450"/>
            <a:chExt cx="285750" cy="285750"/>
          </a:xfrm>
        </p:grpSpPr>
        <p:sp>
          <p:nvSpPr>
            <p:cNvPr id="46" name="Oval 17"/>
            <p:cNvSpPr/>
            <p:nvPr/>
          </p:nvSpPr>
          <p:spPr>
            <a:xfrm>
              <a:off x="5838825" y="6267450"/>
              <a:ext cx="285750" cy="285750"/>
            </a:xfrm>
            <a:prstGeom prst="ellipse">
              <a:avLst/>
            </a:prstGeom>
            <a:solidFill>
              <a:srgbClr val="26B545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27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Rectangle 14"/>
            <p:cNvSpPr/>
            <p:nvPr/>
          </p:nvSpPr>
          <p:spPr>
            <a:xfrm rot="18900000">
              <a:off x="5929377" y="6339142"/>
              <a:ext cx="104646" cy="104082"/>
            </a:xfrm>
            <a:custGeom>
              <a:avLst/>
              <a:gdLst>
                <a:gd name="connsiteX0" fmla="*/ 0 w 889000"/>
                <a:gd name="connsiteY0" fmla="*/ 0 h 889000"/>
                <a:gd name="connsiteX1" fmla="*/ 889000 w 889000"/>
                <a:gd name="connsiteY1" fmla="*/ 0 h 889000"/>
                <a:gd name="connsiteX2" fmla="*/ 889000 w 889000"/>
                <a:gd name="connsiteY2" fmla="*/ 889000 h 889000"/>
                <a:gd name="connsiteX3" fmla="*/ 0 w 889000"/>
                <a:gd name="connsiteY3" fmla="*/ 889000 h 889000"/>
                <a:gd name="connsiteX4" fmla="*/ 0 w 889000"/>
                <a:gd name="connsiteY4" fmla="*/ 0 h 889000"/>
                <a:gd name="connsiteX0-1" fmla="*/ 889000 w 980440"/>
                <a:gd name="connsiteY0-2" fmla="*/ 0 h 889000"/>
                <a:gd name="connsiteX1-3" fmla="*/ 889000 w 980440"/>
                <a:gd name="connsiteY1-4" fmla="*/ 889000 h 889000"/>
                <a:gd name="connsiteX2-5" fmla="*/ 0 w 980440"/>
                <a:gd name="connsiteY2-6" fmla="*/ 889000 h 889000"/>
                <a:gd name="connsiteX3-7" fmla="*/ 0 w 980440"/>
                <a:gd name="connsiteY3-8" fmla="*/ 0 h 889000"/>
                <a:gd name="connsiteX4-9" fmla="*/ 980440 w 980440"/>
                <a:gd name="connsiteY4-10" fmla="*/ 91440 h 889000"/>
                <a:gd name="connsiteX0-11" fmla="*/ 889000 w 889000"/>
                <a:gd name="connsiteY0-12" fmla="*/ 0 h 889000"/>
                <a:gd name="connsiteX1-13" fmla="*/ 889000 w 889000"/>
                <a:gd name="connsiteY1-14" fmla="*/ 889000 h 889000"/>
                <a:gd name="connsiteX2-15" fmla="*/ 0 w 889000"/>
                <a:gd name="connsiteY2-16" fmla="*/ 889000 h 889000"/>
                <a:gd name="connsiteX3-17" fmla="*/ 0 w 889000"/>
                <a:gd name="connsiteY3-18" fmla="*/ 0 h 889000"/>
                <a:gd name="connsiteX0-19" fmla="*/ 889000 w 889000"/>
                <a:gd name="connsiteY0-20" fmla="*/ 889000 h 889000"/>
                <a:gd name="connsiteX1-21" fmla="*/ 0 w 889000"/>
                <a:gd name="connsiteY1-22" fmla="*/ 889000 h 889000"/>
                <a:gd name="connsiteX2-23" fmla="*/ 0 w 889000"/>
                <a:gd name="connsiteY2-24" fmla="*/ 0 h 889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</a:cxnLst>
              <a:rect l="l" t="t" r="r" b="b"/>
              <a:pathLst>
                <a:path w="889000" h="889000">
                  <a:moveTo>
                    <a:pt x="889000" y="889000"/>
                  </a:moveTo>
                  <a:lnTo>
                    <a:pt x="0" y="889000"/>
                  </a:lnTo>
                  <a:lnTo>
                    <a:pt x="0" y="0"/>
                  </a:lnTo>
                </a:path>
              </a:pathLst>
            </a:custGeom>
            <a:noFill/>
            <a:ln w="12700" cap="rnd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 cstate="email"/>
          <a:stretch>
            <a:fillRect/>
          </a:stretch>
        </p:blipFill>
        <p:spPr>
          <a:xfrm>
            <a:off x="4965520" y="1272584"/>
            <a:ext cx="2260958" cy="2337342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84980" y="5267325"/>
            <a:ext cx="362331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2800">
                <a:solidFill>
                  <a:schemeClr val="bg1">
                    <a:lumMod val="50000"/>
                  </a:schemeClr>
                </a:solidFill>
              </a:rPr>
              <a:t>Kaka Shaw</a:t>
            </a:r>
            <a:endParaRPr lang="en-US" altLang="zh-CN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repeatCount="indefinite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1.48148E-6 L -0.00013 0.0375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75127" y="194892"/>
            <a:ext cx="3550328" cy="983315"/>
            <a:chOff x="375127" y="194892"/>
            <a:chExt cx="3550328" cy="983315"/>
          </a:xfrm>
        </p:grpSpPr>
        <p:grpSp>
          <p:nvGrpSpPr>
            <p:cNvPr id="10" name="组合 9"/>
            <p:cNvGrpSpPr/>
            <p:nvPr/>
          </p:nvGrpSpPr>
          <p:grpSpPr>
            <a:xfrm>
              <a:off x="375127" y="194892"/>
              <a:ext cx="744842" cy="983315"/>
              <a:chOff x="375127" y="194892"/>
              <a:chExt cx="744842" cy="98331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75127" y="194892"/>
                <a:ext cx="744842" cy="983315"/>
                <a:chOff x="482774" y="153800"/>
                <a:chExt cx="1000440" cy="1320746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538226" y="153800"/>
                  <a:ext cx="56764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8000">
                      <a:gradFill>
                        <a:gsLst>
                          <a:gs pos="36000">
                            <a:schemeClr val="bg1"/>
                          </a:gs>
                          <a:gs pos="100000">
                            <a:schemeClr val="tx1">
                              <a:lumMod val="50000"/>
                              <a:lumOff val="50000"/>
                            </a:schemeClr>
                          </a:gs>
                        </a:gsLst>
                        <a:lin ang="5400000" scaled="1"/>
                      </a:gra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defRPr>
                  </a:lvl1pPr>
                </a:lstStyle>
                <a:p>
                  <a:endParaRPr lang="zh-CN" altLang="en-US" sz="6600" dirty="0">
                    <a:gradFill>
                      <a:gsLst>
                        <a:gs pos="36000">
                          <a:schemeClr val="bg1"/>
                        </a:gs>
                        <a:gs pos="70000">
                          <a:schemeClr val="tx1">
                            <a:lumMod val="50000"/>
                            <a:lumOff val="50000"/>
                            <a:alpha val="0"/>
                          </a:schemeClr>
                        </a:gs>
                      </a:gsLst>
                      <a:lin ang="5400000" scaled="1"/>
                    </a:gradFill>
                    <a:latin typeface="思源黑体 CN Light" panose="020B0300000000000000" pitchFamily="34" charset="-122"/>
                    <a:ea typeface="字魂54号-贤黑" panose="00000500000000000000" pitchFamily="2" charset="-122"/>
                    <a:sym typeface="思源黑体" panose="020B0400000000000000" pitchFamily="34" charset="-122"/>
                  </a:endParaRPr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 rot="1279383">
                  <a:off x="482774" y="438290"/>
                  <a:ext cx="1000440" cy="1036256"/>
                  <a:chOff x="5263900" y="1799218"/>
                  <a:chExt cx="2804453" cy="2904854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 rot="20320617" flipH="1">
                    <a:off x="5263900" y="1799218"/>
                    <a:ext cx="2804453" cy="2049882"/>
                  </a:xfrm>
                  <a:prstGeom prst="line">
                    <a:avLst/>
                  </a:prstGeom>
                  <a:ln w="25400">
                    <a:gradFill flip="none" rotWithShape="1">
                      <a:gsLst>
                        <a:gs pos="0">
                          <a:schemeClr val="bg1"/>
                        </a:gs>
                        <a:gs pos="56000">
                          <a:srgbClr val="E0B07F"/>
                        </a:gs>
                        <a:gs pos="79000">
                          <a:srgbClr val="ED7D31"/>
                        </a:gs>
                        <a:gs pos="100000">
                          <a:srgbClr val="E0B07F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任意多边形: 形状 16"/>
                  <p:cNvSpPr/>
                  <p:nvPr/>
                </p:nvSpPr>
                <p:spPr>
                  <a:xfrm rot="2008142">
                    <a:off x="5326021" y="3632692"/>
                    <a:ext cx="319543" cy="1071380"/>
                  </a:xfrm>
                  <a:custGeom>
                    <a:avLst/>
                    <a:gdLst>
                      <a:gd name="connsiteX0" fmla="*/ 278285 w 319543"/>
                      <a:gd name="connsiteY0" fmla="*/ 0 h 1071380"/>
                      <a:gd name="connsiteX1" fmla="*/ 319543 w 319543"/>
                      <a:gd name="connsiteY1" fmla="*/ 0 h 1071380"/>
                      <a:gd name="connsiteX2" fmla="*/ 319543 w 319543"/>
                      <a:gd name="connsiteY2" fmla="*/ 601405 h 1071380"/>
                      <a:gd name="connsiteX3" fmla="*/ 0 w 319543"/>
                      <a:gd name="connsiteY3" fmla="*/ 1071380 h 1071380"/>
                      <a:gd name="connsiteX4" fmla="*/ 0 w 319543"/>
                      <a:gd name="connsiteY4" fmla="*/ 409295 h 1071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43" h="1071380">
                        <a:moveTo>
                          <a:pt x="278285" y="0"/>
                        </a:moveTo>
                        <a:lnTo>
                          <a:pt x="319543" y="0"/>
                        </a:lnTo>
                        <a:lnTo>
                          <a:pt x="319543" y="601405"/>
                        </a:lnTo>
                        <a:lnTo>
                          <a:pt x="0" y="1071380"/>
                        </a:lnTo>
                        <a:lnTo>
                          <a:pt x="0" y="40929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</p:grpSp>
          <p:cxnSp>
            <p:nvCxnSpPr>
              <p:cNvPr id="20" name="直接连接符 19"/>
              <p:cNvCxnSpPr/>
              <p:nvPr/>
            </p:nvCxnSpPr>
            <p:spPr>
              <a:xfrm flipH="1">
                <a:off x="511571" y="477269"/>
                <a:ext cx="462387" cy="337977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26B545"/>
                    </a:gs>
                    <a:gs pos="83000">
                      <a:srgbClr val="008142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接连接符 22"/>
            <p:cNvCxnSpPr/>
            <p:nvPr/>
          </p:nvCxnSpPr>
          <p:spPr>
            <a:xfrm>
              <a:off x="416412" y="955538"/>
              <a:ext cx="3509043" cy="3366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2">
                      <a:lumMod val="60000"/>
                      <a:lumOff val="40000"/>
                    </a:schemeClr>
                  </a:gs>
                  <a:gs pos="83000">
                    <a:srgbClr val="ED7D3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111250" y="414655"/>
            <a:ext cx="2482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atalogue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185" y="1506220"/>
            <a:ext cx="51130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</a:rPr>
              <a:t>Appearence</a:t>
            </a:r>
            <a:endParaRPr lang="en-US" altLang="zh-CN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rgbClr val="FF0000"/>
                </a:solidFill>
                <a:sym typeface="+mn-ea"/>
              </a:rPr>
              <a:t>C</a:t>
            </a:r>
            <a:r>
              <a:rPr lang="zh-CN" sz="3200">
                <a:solidFill>
                  <a:srgbClr val="FF0000"/>
                </a:solidFill>
                <a:sym typeface="+mn-ea"/>
              </a:rPr>
              <a:t>onfiguration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 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◀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sz="3200"/>
              <a:t>New </a:t>
            </a:r>
            <a:r>
              <a:rPr lang="en-US" altLang="zh-CN" sz="3200">
                <a:sym typeface="+mn-ea"/>
              </a:rPr>
              <a:t>Functions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Upgrate</a:t>
            </a:r>
            <a:r>
              <a:rPr lang="zh-CN" sz="3200"/>
              <a:t> </a:t>
            </a:r>
            <a:endParaRPr lang="zh-CN" sz="2000"/>
          </a:p>
        </p:txBody>
      </p:sp>
      <p:sp>
        <p:nvSpPr>
          <p:cNvPr id="21" name="文本框 20"/>
          <p:cNvSpPr txBox="1"/>
          <p:nvPr/>
        </p:nvSpPr>
        <p:spPr>
          <a:xfrm>
            <a:off x="6261100" y="1494155"/>
            <a:ext cx="516255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Patient central station  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Internal structure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Maintenance &amp; Cleaning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Notes</a:t>
            </a:r>
            <a:endParaRPr lang="en-US" altLang="zh-CN" sz="32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54990" y="1244600"/>
          <a:ext cx="10968355" cy="436816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23315"/>
                <a:gridCol w="4235450"/>
                <a:gridCol w="5609590"/>
              </a:tblGrid>
              <a:tr h="52768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 b="1">
                          <a:sym typeface="+mn-ea"/>
                        </a:rPr>
                        <a:t>S</a:t>
                      </a:r>
                      <a:r>
                        <a:rPr lang="zh-CN" sz="2800" b="1">
                          <a:sym typeface="+mn-ea"/>
                        </a:rPr>
                        <a:t>tandard configuration</a:t>
                      </a:r>
                      <a:endParaRPr lang="zh-CN" altLang="en-US" sz="2800" b="1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zh-CN" altLang="en-US" sz="2800" b="1">
                          <a:sym typeface="+mn-ea"/>
                        </a:rPr>
                        <a:t>Optional configuration</a:t>
                      </a:r>
                      <a:endParaRPr lang="zh-CN" altLang="en-US" sz="2800" b="1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</a:tr>
              <a:tr h="338328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800"/>
                        <a:t>S12</a:t>
                      </a:r>
                      <a:endParaRPr lang="en-US" altLang="zh-CN" sz="2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Touch screen</a:t>
                      </a:r>
                      <a:r>
                        <a:rPr lang="zh-CN" altLang="en-US" sz="2400">
                          <a:sym typeface="+mn-ea"/>
                        </a:rPr>
                        <a:t>，</a:t>
                      </a:r>
                      <a:endParaRPr lang="zh-CN" altLang="en-US" sz="2400"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3/5 lead </a:t>
                      </a:r>
                      <a:r>
                        <a:rPr lang="en-US" altLang="zh-CN" sz="2400">
                          <a:sym typeface="+mn-ea"/>
                        </a:rPr>
                        <a:t>ECG</a:t>
                      </a:r>
                      <a:r>
                        <a:rPr lang="zh-CN" altLang="en-US" sz="2400">
                          <a:sym typeface="+mn-ea"/>
                        </a:rPr>
                        <a:t>，</a:t>
                      </a:r>
                      <a:r>
                        <a:rPr lang="en-US" altLang="zh-CN" sz="2400">
                          <a:sym typeface="+mn-ea"/>
                        </a:rPr>
                        <a:t>HR,</a:t>
                      </a:r>
                      <a:endParaRPr lang="en-US" altLang="zh-CN" sz="2400"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RESP, </a:t>
                      </a:r>
                      <a:endParaRPr lang="zh-CN" altLang="en-US" sz="2400"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BLT-NIBP, </a:t>
                      </a:r>
                      <a:endParaRPr lang="zh-CN" altLang="en-US" sz="2400"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BLT-SPO</a:t>
                      </a:r>
                      <a:r>
                        <a:rPr lang="en-US" altLang="zh-CN" sz="2400" dirty="0">
                          <a:ea typeface="+mn-lt"/>
                          <a:cs typeface="OPPOSans B" panose="00020600040101010101" pitchFamily="18" charset="-122"/>
                          <a:sym typeface="+mn-ea"/>
                        </a:rPr>
                        <a:t>₂</a:t>
                      </a:r>
                      <a:r>
                        <a:rPr lang="zh-CN" altLang="en-US" sz="2400" dirty="0">
                          <a:ea typeface="+mn-lt"/>
                          <a:cs typeface="OPPOSans B" panose="00020600040101010101" pitchFamily="18" charset="-122"/>
                          <a:sym typeface="+mn-ea"/>
                        </a:rPr>
                        <a:t>，</a:t>
                      </a:r>
                      <a:r>
                        <a:rPr lang="en-US" altLang="zh-CN" sz="2400" dirty="0">
                          <a:ea typeface="+mn-lt"/>
                          <a:cs typeface="OPPOSans B" panose="00020600040101010101" pitchFamily="18" charset="-122"/>
                          <a:sym typeface="+mn-ea"/>
                        </a:rPr>
                        <a:t>PR</a:t>
                      </a:r>
                      <a:endParaRPr lang="zh-CN" altLang="en-US" sz="2400"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sym typeface="+mn-ea"/>
                        </a:rPr>
                        <a:t>2-TEMP</a:t>
                      </a:r>
                      <a:endParaRPr lang="en-US" sz="2400"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2400">
                          <a:sym typeface="+mn-ea"/>
                        </a:rPr>
                        <a:t>lithiumbattery</a:t>
                      </a:r>
                      <a:r>
                        <a:rPr lang="zh-CN" altLang="en-US" sz="2400">
                          <a:solidFill>
                            <a:srgbClr val="FF0000"/>
                          </a:solidFill>
                          <a:sym typeface="+mn-ea"/>
                        </a:rPr>
                        <a:t> (2500mAh)</a:t>
                      </a:r>
                      <a:r>
                        <a:rPr lang="en-US" altLang="zh-CN" sz="2400">
                          <a:solidFill>
                            <a:srgbClr val="FF0000"/>
                          </a:solidFill>
                          <a:sym typeface="+mn-ea"/>
                        </a:rPr>
                        <a:t>,</a:t>
                      </a:r>
                      <a:endParaRPr lang="zh-CN" altLang="en-US" sz="24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>
                          <a:solidFill>
                            <a:srgbClr val="FF0000"/>
                          </a:solidFill>
                        </a:rPr>
                        <a:t>Adult accessories</a:t>
                      </a:r>
                      <a:endParaRPr lang="en-US" altLang="zh-CN" sz="2400">
                        <a:solidFill>
                          <a:srgbClr val="FF0000"/>
                        </a:solidFill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sym typeface="+mn-ea"/>
                        </a:rPr>
                        <a:t>2-</a:t>
                      </a:r>
                      <a:r>
                        <a:rPr sz="2400">
                          <a:sym typeface="+mn-ea"/>
                        </a:rPr>
                        <a:t>IBP, </a:t>
                      </a:r>
                      <a:endParaRPr sz="2400"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sym typeface="+mn-ea"/>
                        </a:rPr>
                        <a:t>12 </a:t>
                      </a:r>
                      <a:r>
                        <a:rPr lang="en-GB" altLang="en-US" sz="2400">
                          <a:sym typeface="+mn-ea"/>
                        </a:rPr>
                        <a:t>lead ECG</a:t>
                      </a:r>
                      <a:endParaRPr sz="2400"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sz="2400">
                          <a:sym typeface="+mn-ea"/>
                        </a:rPr>
                        <a:t>EtCO2</a:t>
                      </a:r>
                      <a:r>
                        <a:rPr lang="en-US" sz="2400">
                          <a:sym typeface="+mn-ea"/>
                        </a:rPr>
                        <a:t> </a:t>
                      </a:r>
                      <a:r>
                        <a:rPr lang="en-US" sz="2000">
                          <a:sym typeface="+mn-ea"/>
                        </a:rPr>
                        <a:t>(</a:t>
                      </a:r>
                      <a:r>
                        <a:rPr sz="2000">
                          <a:sym typeface="+mn-ea"/>
                        </a:rPr>
                        <a:t>Masimo</a:t>
                      </a:r>
                      <a:r>
                        <a:rPr lang="en-US" sz="2000">
                          <a:sym typeface="+mn-ea"/>
                        </a:rPr>
                        <a:t>/BLT</a:t>
                      </a:r>
                      <a:r>
                        <a:rPr sz="2000">
                          <a:sym typeface="+mn-ea"/>
                        </a:rPr>
                        <a:t> mainstream</a:t>
                      </a:r>
                      <a:r>
                        <a:rPr lang="en-US" sz="2000">
                          <a:sym typeface="+mn-ea"/>
                        </a:rPr>
                        <a:t>/Side stream)</a:t>
                      </a:r>
                      <a:r>
                        <a:rPr sz="2000">
                          <a:sym typeface="+mn-ea"/>
                        </a:rPr>
                        <a:t> </a:t>
                      </a:r>
                      <a:endParaRPr lang="en-US" sz="2400"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sym typeface="+mn-ea"/>
                        </a:rPr>
                        <a:t>R</a:t>
                      </a:r>
                      <a:r>
                        <a:rPr sz="2400">
                          <a:sym typeface="+mn-ea"/>
                        </a:rPr>
                        <a:t>ecorder,</a:t>
                      </a:r>
                      <a:r>
                        <a:rPr lang="en-US" sz="2400">
                          <a:sym typeface="+mn-ea"/>
                        </a:rPr>
                        <a:t> </a:t>
                      </a:r>
                      <a:r>
                        <a:rPr sz="2400">
                          <a:sym typeface="+mn-ea"/>
                        </a:rPr>
                        <a:t>WIFI, </a:t>
                      </a:r>
                      <a:endParaRPr sz="2400"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sym typeface="+mn-ea"/>
                        </a:rPr>
                        <a:t>Extension interfaces</a:t>
                      </a:r>
                      <a:r>
                        <a:rPr lang="en-US" sz="2000">
                          <a:sym typeface="+mn-ea"/>
                        </a:rPr>
                        <a:t> </a:t>
                      </a:r>
                      <a:r>
                        <a:rPr sz="2000">
                          <a:sym typeface="+mn-ea"/>
                        </a:rPr>
                        <a:t>(VGA ,</a:t>
                      </a:r>
                      <a:r>
                        <a:rPr lang="en-US" sz="2000" i="1" u="sng">
                          <a:solidFill>
                            <a:srgbClr val="FF0000"/>
                          </a:solidFill>
                          <a:sym typeface="+mn-ea"/>
                        </a:rPr>
                        <a:t>A</a:t>
                      </a:r>
                      <a:r>
                        <a:rPr sz="2000" i="1" u="sng">
                          <a:solidFill>
                            <a:srgbClr val="FF0000"/>
                          </a:solidFill>
                          <a:sym typeface="+mn-ea"/>
                        </a:rPr>
                        <a:t>nalog output, </a:t>
                      </a:r>
                      <a:r>
                        <a:rPr lang="en-US" sz="2000" i="1" u="sng">
                          <a:solidFill>
                            <a:srgbClr val="FF0000"/>
                          </a:solidFill>
                          <a:sym typeface="+mn-ea"/>
                        </a:rPr>
                        <a:t>D</a:t>
                      </a:r>
                      <a:r>
                        <a:rPr sz="2000" i="1" u="sng">
                          <a:solidFill>
                            <a:srgbClr val="FF0000"/>
                          </a:solidFill>
                          <a:sym typeface="+mn-ea"/>
                        </a:rPr>
                        <a:t>efibrillation synchronization, </a:t>
                      </a:r>
                      <a:r>
                        <a:rPr lang="en-US" sz="2000" i="1" u="sng">
                          <a:solidFill>
                            <a:srgbClr val="FF0000"/>
                          </a:solidFill>
                          <a:sym typeface="+mn-ea"/>
                        </a:rPr>
                        <a:t>N</a:t>
                      </a:r>
                      <a:r>
                        <a:rPr sz="2000" i="1" u="sng">
                          <a:solidFill>
                            <a:srgbClr val="FF0000"/>
                          </a:solidFill>
                          <a:sym typeface="+mn-ea"/>
                        </a:rPr>
                        <a:t>urse calls</a:t>
                      </a:r>
                      <a:r>
                        <a:rPr lang="en-US" sz="2000">
                          <a:sym typeface="+mn-ea"/>
                        </a:rPr>
                        <a:t>, )</a:t>
                      </a:r>
                      <a:endParaRPr lang="en-US" sz="2000">
                        <a:sym typeface="+mn-ea"/>
                      </a:endParaRPr>
                    </a:p>
                    <a:p>
                      <a:pPr>
                        <a:lnSpc>
                          <a:spcPct val="150000"/>
                        </a:lnSpc>
                        <a:buNone/>
                      </a:pPr>
                      <a:r>
                        <a:rPr lang="en-US" sz="2400">
                          <a:sym typeface="+mn-ea"/>
                        </a:rPr>
                        <a:t>L</a:t>
                      </a:r>
                      <a:r>
                        <a:rPr sz="2400">
                          <a:sym typeface="+mn-ea"/>
                        </a:rPr>
                        <a:t>ithium battery (</a:t>
                      </a:r>
                      <a:r>
                        <a:rPr sz="2400">
                          <a:solidFill>
                            <a:srgbClr val="FF0000"/>
                          </a:solidFill>
                          <a:sym typeface="+mn-ea"/>
                        </a:rPr>
                        <a:t>5000mAh</a:t>
                      </a:r>
                      <a:r>
                        <a:rPr sz="2400">
                          <a:sym typeface="+mn-ea"/>
                        </a:rPr>
                        <a:t>)</a:t>
                      </a:r>
                      <a:endParaRPr lang="zh-CN" altLang="en-US" sz="240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32435" y="210820"/>
            <a:ext cx="241808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C</a:t>
            </a:r>
            <a:r>
              <a:rPr lang="zh-CN" sz="2800" b="1">
                <a:solidFill>
                  <a:srgbClr val="FF0000"/>
                </a:solidFill>
                <a:sym typeface="+mn-ea"/>
              </a:rPr>
              <a:t>onfiguration</a:t>
            </a:r>
            <a:endParaRPr lang="zh-CN" altLang="en-US" sz="28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表格 7"/>
          <p:cNvGraphicFramePr/>
          <p:nvPr>
            <p:custDataLst>
              <p:tags r:id="rId1"/>
            </p:custDataLst>
          </p:nvPr>
        </p:nvGraphicFramePr>
        <p:xfrm>
          <a:off x="459740" y="1623060"/>
          <a:ext cx="11123930" cy="316611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595755"/>
                <a:gridCol w="4232275"/>
                <a:gridCol w="5295900"/>
              </a:tblGrid>
              <a:tr h="494665">
                <a:tc>
                  <a:txBody>
                    <a:bodyPr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2500mAh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sym typeface="+mn-ea"/>
                        </a:rPr>
                        <a:t>11.1V</a:t>
                      </a:r>
                      <a:endParaRPr lang="en-US" altLang="zh-CN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50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0</a:t>
                      </a:r>
                      <a:r>
                        <a:rPr lang="zh-CN" altLang="en-US" sz="1800">
                          <a:solidFill>
                            <a:srgbClr val="FF0000"/>
                          </a:solidFill>
                          <a:sym typeface="+mn-ea"/>
                        </a:rPr>
                        <a:t>0mAh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/</a:t>
                      </a:r>
                      <a:r>
                        <a:rPr lang="zh-CN" altLang="en-US" sz="1800">
                          <a:sym typeface="+mn-ea"/>
                        </a:rPr>
                        <a:t>11.1V</a:t>
                      </a:r>
                      <a:endParaRPr lang="en-US" altLang="zh-CN" sz="18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Type</a:t>
                      </a:r>
                      <a:endParaRPr lang="en-US" altLang="zh-CN"/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Rechargeable lithum ion battery</a:t>
                      </a:r>
                      <a:endParaRPr lang="zh-CN" altLang="en-US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 hMerge="1">
                  <a:tcPr/>
                </a:tc>
              </a:tr>
              <a:tr h="643890">
                <a:tc>
                  <a:txBody>
                    <a:bodyPr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Operating time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rgbClr val="FF0000"/>
                          </a:solidFill>
                        </a:rPr>
                        <a:t>≥4h </a:t>
                      </a:r>
                      <a:endParaRPr lang="en-US" altLang="zh-CN" sz="2400" b="1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2400" b="1">
                          <a:solidFill>
                            <a:srgbClr val="FF0000"/>
                          </a:solidFill>
                          <a:sym typeface="+mn-ea"/>
                        </a:rPr>
                        <a:t>≥8h</a:t>
                      </a:r>
                      <a:endParaRPr lang="en-US" altLang="zh-CN" sz="2400" b="1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747395">
                <a:tc>
                  <a:txBody>
                    <a:bodyPr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Charge time</a:t>
                      </a:r>
                      <a:endParaRPr lang="en-US" altLang="zh-CN"/>
                    </a:p>
                  </a:txBody>
                  <a:tcPr anchor="ctr" anchorCtr="0"/>
                </a:tc>
                <a:tc>
                  <a:txBody>
                    <a:bodyPr/>
                    <a:p>
                      <a:pPr marL="342900" indent="-342900" algn="ctr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zh-CN" altLang="en-US" sz="1800" b="1">
                          <a:solidFill>
                            <a:srgbClr val="FF0000"/>
                          </a:solidFill>
                          <a:sym typeface="+mn-ea"/>
                        </a:rPr>
                        <a:t>3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sym typeface="+mn-ea"/>
                        </a:rPr>
                        <a:t>hours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90% 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, </a:t>
                      </a:r>
                      <a:r>
                        <a:rPr lang="en-US" altLang="zh-CN">
                          <a:solidFill>
                            <a:srgbClr val="FF0000"/>
                          </a:solidFill>
                        </a:rPr>
                        <a:t>4</a:t>
                      </a:r>
                      <a:r>
                        <a:rPr lang="en-US" altLang="zh-CN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b="1">
                          <a:solidFill>
                            <a:schemeClr val="tx1"/>
                          </a:solidFill>
                        </a:rPr>
                        <a:t>hours</a:t>
                      </a:r>
                      <a:r>
                        <a:rPr lang="zh-CN" altLang="en-US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100%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  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(off)</a:t>
                      </a:r>
                      <a:endParaRPr lang="zh-CN" altLang="en-US">
                        <a:solidFill>
                          <a:schemeClr val="tx1"/>
                        </a:solidFill>
                      </a:endParaRPr>
                    </a:p>
                    <a:p>
                      <a:pPr marL="342900" indent="-342900" algn="ctr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5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sym typeface="+mn-ea"/>
                        </a:rPr>
                        <a:t>hours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90% 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, 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6 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sym typeface="+mn-ea"/>
                        </a:rPr>
                        <a:t>hours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 100%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   (on)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marL="342900" indent="-342900" algn="ctr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6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sym typeface="+mn-ea"/>
                        </a:rPr>
                        <a:t>hours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90% 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, 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8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sym typeface="+mn-ea"/>
                        </a:rPr>
                        <a:t>hours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 100%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    </a:t>
                      </a:r>
                      <a:r>
                        <a:rPr lang="en-US" altLang="zh-CN" sz="1800">
                          <a:sym typeface="+mn-ea"/>
                        </a:rPr>
                        <a:t>(off)</a:t>
                      </a:r>
                      <a:endParaRPr lang="zh-CN" altLang="en-US" sz="1800">
                        <a:solidFill>
                          <a:schemeClr val="tx1"/>
                        </a:solidFill>
                        <a:sym typeface="+mn-ea"/>
                      </a:endParaRPr>
                    </a:p>
                    <a:p>
                      <a:pPr marL="342900" indent="-342900" algn="ctr" fontAlgn="ctr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en-US" altLang="zh-CN" sz="1800" b="1">
                          <a:solidFill>
                            <a:srgbClr val="FF0000"/>
                          </a:solidFill>
                          <a:sym typeface="+mn-ea"/>
                        </a:rPr>
                        <a:t>11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sym typeface="+mn-ea"/>
                        </a:rPr>
                        <a:t>hours</a:t>
                      </a:r>
                      <a:r>
                        <a:rPr lang="en-US" altLang="zh-CN" sz="1800" b="1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90% 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, </a:t>
                      </a:r>
                      <a:r>
                        <a:rPr lang="en-US" altLang="zh-CN" sz="1800">
                          <a:solidFill>
                            <a:srgbClr val="FF0000"/>
                          </a:solidFill>
                          <a:sym typeface="+mn-ea"/>
                        </a:rPr>
                        <a:t>12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 </a:t>
                      </a:r>
                      <a:r>
                        <a:rPr lang="zh-CN" altLang="en-US" sz="1800" b="1">
                          <a:solidFill>
                            <a:schemeClr val="tx1"/>
                          </a:solidFill>
                          <a:sym typeface="+mn-ea"/>
                        </a:rPr>
                        <a:t>hours</a:t>
                      </a:r>
                      <a:r>
                        <a:rPr lang="zh-CN" altLang="en-US" sz="1800">
                          <a:solidFill>
                            <a:schemeClr val="tx1"/>
                          </a:solidFill>
                          <a:sym typeface="+mn-ea"/>
                        </a:rPr>
                        <a:t> 100%</a:t>
                      </a:r>
                      <a:r>
                        <a:rPr lang="en-US" altLang="zh-CN" sz="1800">
                          <a:solidFill>
                            <a:schemeClr val="tx1"/>
                          </a:solidFill>
                          <a:sym typeface="+mn-ea"/>
                        </a:rPr>
                        <a:t>    </a:t>
                      </a:r>
                      <a:r>
                        <a:rPr lang="en-US" altLang="zh-CN" sz="1800">
                          <a:sym typeface="+mn-ea"/>
                        </a:rPr>
                        <a:t>(on)</a:t>
                      </a:r>
                      <a:endParaRPr lang="en-US" altLang="zh-CN" sz="1800">
                        <a:solidFill>
                          <a:schemeClr val="tx1"/>
                        </a:solidFill>
                        <a:sym typeface="+mn-ea"/>
                      </a:endParaRPr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Turn off delay</a:t>
                      </a:r>
                      <a:endParaRPr lang="en-US" altLang="zh-CN"/>
                    </a:p>
                  </a:txBody>
                  <a:tcPr anchor="ctr" anchorCtr="0"/>
                </a:tc>
                <a:tc gridSpan="2">
                  <a:txBody>
                    <a:bodyPr/>
                    <a:p>
                      <a:pPr algn="ctr" font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5min-15min（after the low battery alarm first occurs）</a:t>
                      </a:r>
                      <a:endParaRPr lang="zh-CN" altLang="en-US"/>
                    </a:p>
                  </a:txBody>
                  <a:tcPr/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948815" y="5631180"/>
            <a:ext cx="7543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buFont typeface="Wingdings" panose="05000000000000000000" charset="0"/>
              <a:buChar char="u"/>
            </a:pP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It is recommended to change the battery every three years</a:t>
            </a:r>
            <a:endParaRPr lang="en-US" altLang="zh-CN" b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0185" y="-12065"/>
            <a:ext cx="2171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en-US" altLang="zh-CN"/>
          </a:p>
        </p:txBody>
      </p:sp>
      <p:sp>
        <p:nvSpPr>
          <p:cNvPr id="4" name="文本框 3"/>
          <p:cNvSpPr txBox="1"/>
          <p:nvPr/>
        </p:nvSpPr>
        <p:spPr>
          <a:xfrm>
            <a:off x="210185" y="206375"/>
            <a:ext cx="264287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Battery</a:t>
            </a:r>
            <a:endParaRPr lang="en-US" altLang="zh-CN" sz="32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75127" y="194892"/>
            <a:ext cx="3550328" cy="983315"/>
            <a:chOff x="375127" y="194892"/>
            <a:chExt cx="3550328" cy="983315"/>
          </a:xfrm>
        </p:grpSpPr>
        <p:grpSp>
          <p:nvGrpSpPr>
            <p:cNvPr id="10" name="组合 9"/>
            <p:cNvGrpSpPr/>
            <p:nvPr/>
          </p:nvGrpSpPr>
          <p:grpSpPr>
            <a:xfrm>
              <a:off x="375127" y="194892"/>
              <a:ext cx="744842" cy="983315"/>
              <a:chOff x="375127" y="194892"/>
              <a:chExt cx="744842" cy="98331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75127" y="194892"/>
                <a:ext cx="744842" cy="983315"/>
                <a:chOff x="482774" y="153800"/>
                <a:chExt cx="1000440" cy="1320746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538226" y="153800"/>
                  <a:ext cx="56764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8000">
                      <a:gradFill>
                        <a:gsLst>
                          <a:gs pos="36000">
                            <a:schemeClr val="bg1"/>
                          </a:gs>
                          <a:gs pos="100000">
                            <a:schemeClr val="tx1">
                              <a:lumMod val="50000"/>
                              <a:lumOff val="50000"/>
                            </a:schemeClr>
                          </a:gs>
                        </a:gsLst>
                        <a:lin ang="5400000" scaled="1"/>
                      </a:gra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defRPr>
                  </a:lvl1pPr>
                </a:lstStyle>
                <a:p>
                  <a:endParaRPr lang="zh-CN" altLang="en-US" sz="6600" dirty="0">
                    <a:gradFill>
                      <a:gsLst>
                        <a:gs pos="36000">
                          <a:schemeClr val="bg1"/>
                        </a:gs>
                        <a:gs pos="70000">
                          <a:schemeClr val="tx1">
                            <a:lumMod val="50000"/>
                            <a:lumOff val="50000"/>
                            <a:alpha val="0"/>
                          </a:schemeClr>
                        </a:gs>
                      </a:gsLst>
                      <a:lin ang="5400000" scaled="1"/>
                    </a:gradFill>
                    <a:latin typeface="思源黑体 CN Light" panose="020B0300000000000000" pitchFamily="34" charset="-122"/>
                    <a:ea typeface="字魂54号-贤黑" panose="00000500000000000000" pitchFamily="2" charset="-122"/>
                    <a:sym typeface="思源黑体" panose="020B0400000000000000" pitchFamily="34" charset="-122"/>
                  </a:endParaRPr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 rot="1279383">
                  <a:off x="482774" y="438290"/>
                  <a:ext cx="1000440" cy="1036256"/>
                  <a:chOff x="5263900" y="1799218"/>
                  <a:chExt cx="2804453" cy="2904854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 rot="20320617" flipH="1">
                    <a:off x="5263900" y="1799218"/>
                    <a:ext cx="2804453" cy="2049882"/>
                  </a:xfrm>
                  <a:prstGeom prst="line">
                    <a:avLst/>
                  </a:prstGeom>
                  <a:ln w="25400">
                    <a:gradFill flip="none" rotWithShape="1">
                      <a:gsLst>
                        <a:gs pos="0">
                          <a:schemeClr val="bg1"/>
                        </a:gs>
                        <a:gs pos="56000">
                          <a:srgbClr val="E0B07F"/>
                        </a:gs>
                        <a:gs pos="79000">
                          <a:srgbClr val="ED7D31"/>
                        </a:gs>
                        <a:gs pos="100000">
                          <a:srgbClr val="E0B07F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任意多边形: 形状 16"/>
                  <p:cNvSpPr/>
                  <p:nvPr/>
                </p:nvSpPr>
                <p:spPr>
                  <a:xfrm rot="2008142">
                    <a:off x="5326021" y="3632692"/>
                    <a:ext cx="319543" cy="1071380"/>
                  </a:xfrm>
                  <a:custGeom>
                    <a:avLst/>
                    <a:gdLst>
                      <a:gd name="connsiteX0" fmla="*/ 278285 w 319543"/>
                      <a:gd name="connsiteY0" fmla="*/ 0 h 1071380"/>
                      <a:gd name="connsiteX1" fmla="*/ 319543 w 319543"/>
                      <a:gd name="connsiteY1" fmla="*/ 0 h 1071380"/>
                      <a:gd name="connsiteX2" fmla="*/ 319543 w 319543"/>
                      <a:gd name="connsiteY2" fmla="*/ 601405 h 1071380"/>
                      <a:gd name="connsiteX3" fmla="*/ 0 w 319543"/>
                      <a:gd name="connsiteY3" fmla="*/ 1071380 h 1071380"/>
                      <a:gd name="connsiteX4" fmla="*/ 0 w 319543"/>
                      <a:gd name="connsiteY4" fmla="*/ 409295 h 1071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43" h="1071380">
                        <a:moveTo>
                          <a:pt x="278285" y="0"/>
                        </a:moveTo>
                        <a:lnTo>
                          <a:pt x="319543" y="0"/>
                        </a:lnTo>
                        <a:lnTo>
                          <a:pt x="319543" y="601405"/>
                        </a:lnTo>
                        <a:lnTo>
                          <a:pt x="0" y="1071380"/>
                        </a:lnTo>
                        <a:lnTo>
                          <a:pt x="0" y="40929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</p:grpSp>
          <p:cxnSp>
            <p:nvCxnSpPr>
              <p:cNvPr id="20" name="直接连接符 19"/>
              <p:cNvCxnSpPr/>
              <p:nvPr/>
            </p:nvCxnSpPr>
            <p:spPr>
              <a:xfrm flipH="1">
                <a:off x="511571" y="477269"/>
                <a:ext cx="462387" cy="337977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26B545"/>
                    </a:gs>
                    <a:gs pos="83000">
                      <a:srgbClr val="008142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接连接符 22"/>
            <p:cNvCxnSpPr/>
            <p:nvPr/>
          </p:nvCxnSpPr>
          <p:spPr>
            <a:xfrm>
              <a:off x="416412" y="955538"/>
              <a:ext cx="3509043" cy="3366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2">
                      <a:lumMod val="60000"/>
                      <a:lumOff val="40000"/>
                    </a:schemeClr>
                  </a:gs>
                  <a:gs pos="83000">
                    <a:srgbClr val="ED7D3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111250" y="414655"/>
            <a:ext cx="2482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atalogue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87705" y="1494155"/>
            <a:ext cx="51130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</a:rPr>
              <a:t>Appearence</a:t>
            </a:r>
            <a:endParaRPr lang="en-US" altLang="zh-CN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C</a:t>
            </a:r>
            <a:r>
              <a:rPr lang="zh-CN" sz="3200">
                <a:sym typeface="+mn-ea"/>
              </a:rPr>
              <a:t>onfiguration</a:t>
            </a:r>
            <a:r>
              <a:rPr lang="en-US" altLang="zh-CN" sz="3200">
                <a:sym typeface="+mn-ea"/>
              </a:rPr>
              <a:t> 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sz="3200">
                <a:solidFill>
                  <a:srgbClr val="FF0000"/>
                </a:solidFill>
              </a:rPr>
              <a:t>New 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Functions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◀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Upgrate</a:t>
            </a:r>
            <a:r>
              <a:rPr lang="zh-CN" sz="3200"/>
              <a:t> </a:t>
            </a:r>
            <a:endParaRPr lang="zh-CN" sz="2000"/>
          </a:p>
        </p:txBody>
      </p:sp>
      <p:sp>
        <p:nvSpPr>
          <p:cNvPr id="21" name="文本框 20"/>
          <p:cNvSpPr txBox="1"/>
          <p:nvPr/>
        </p:nvSpPr>
        <p:spPr>
          <a:xfrm>
            <a:off x="6261100" y="1494155"/>
            <a:ext cx="516255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Patient central station  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Internal structure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Maintenance &amp; Cleaning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Notes</a:t>
            </a:r>
            <a:endParaRPr lang="en-US" altLang="zh-CN" sz="32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/>
          <p:cNvSpPr txBox="1"/>
          <p:nvPr/>
        </p:nvSpPr>
        <p:spPr>
          <a:xfrm>
            <a:off x="5511165" y="1440180"/>
            <a:ext cx="4809490" cy="43624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4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Medium" panose="020F0502020204030203" pitchFamily="34" charset="0"/>
                <a:sym typeface="思源黑体" panose="020B0400000000000000" pitchFamily="34" charset="-122"/>
              </a:rPr>
              <a:t>Gesture-operable</a:t>
            </a:r>
            <a:endParaRPr lang="en-US" sz="2400" b="1" spc="3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Lato Medium" panose="020F0502020204030203" pitchFamily="34" charset="0"/>
              <a:sym typeface="思源黑体" panose="020B0400000000000000" pitchFamily="34" charset="-122"/>
            </a:endParaRPr>
          </a:p>
        </p:txBody>
      </p:sp>
      <p:pic>
        <p:nvPicPr>
          <p:cNvPr id="3074" name="Picture 2" descr="https://timgsa.baidu.com/timg?image&amp;quality=80&amp;size=b9999_10000&amp;sec=1595907626764&amp;di=0b7ea0858e05190e12ed02190fd6b56c&amp;imgtype=0&amp;src=http%3A%2F%2Fdfsimg3.hqewimg.com%2Fgroup1%2FM00%2F0B%2F9B%2FwKhk71yTeA6AAqSCAABKvItWZ14474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" y="2193925"/>
            <a:ext cx="3975100" cy="2884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/>
          <p:cNvSpPr txBox="1"/>
          <p:nvPr/>
        </p:nvSpPr>
        <p:spPr>
          <a:xfrm>
            <a:off x="5511165" y="2136775"/>
            <a:ext cx="596138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/>
              <a:t>Adjust the</a:t>
            </a:r>
            <a:r>
              <a:rPr lang="zh-CN" altLang="en-US" b="1">
                <a:solidFill>
                  <a:srgbClr val="F26F21"/>
                </a:solidFill>
              </a:rPr>
              <a:t> </a:t>
            </a:r>
            <a:r>
              <a:rPr lang="zh-CN" altLang="en-US" b="1">
                <a:solidFill>
                  <a:srgbClr val="FF0000"/>
                </a:solidFill>
              </a:rPr>
              <a:t>brightness of the screen</a:t>
            </a:r>
            <a:r>
              <a:rPr lang="zh-CN" altLang="en-US" b="1"/>
              <a:t> (≥2 contacts slide up and down in the left half of the screen)</a:t>
            </a:r>
            <a:endParaRPr lang="zh-CN" altLang="en-US" b="1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b="1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/>
              <a:t>Adjust the </a:t>
            </a:r>
            <a:r>
              <a:rPr lang="zh-CN" altLang="en-US" b="1">
                <a:solidFill>
                  <a:srgbClr val="FF0000"/>
                </a:solidFill>
              </a:rPr>
              <a:t>alarm volume </a:t>
            </a:r>
            <a:r>
              <a:rPr lang="zh-CN" altLang="en-US" b="1"/>
              <a:t>(≥2 contacts slide up and down on the right half screen)</a:t>
            </a:r>
            <a:endParaRPr lang="zh-CN" altLang="en-US" b="1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endParaRPr lang="zh-CN" altLang="en-US" b="1"/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b="1">
                <a:solidFill>
                  <a:srgbClr val="FF0000"/>
                </a:solidFill>
              </a:rPr>
              <a:t>Switch the interface </a:t>
            </a:r>
            <a:r>
              <a:rPr lang="zh-CN" altLang="en-US" b="1"/>
              <a:t>(≥2 contacts slide left and right on the touch screen)</a:t>
            </a:r>
            <a:endParaRPr lang="zh-CN" altLang="en-US" b="1"/>
          </a:p>
        </p:txBody>
      </p:sp>
      <p:sp>
        <p:nvSpPr>
          <p:cNvPr id="3" name="文本框 2"/>
          <p:cNvSpPr txBox="1"/>
          <p:nvPr/>
        </p:nvSpPr>
        <p:spPr>
          <a:xfrm>
            <a:off x="136525" y="69215"/>
            <a:ext cx="29063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rgbClr val="FF0000"/>
                </a:solidFill>
                <a:sym typeface="+mn-ea"/>
              </a:rPr>
              <a:t>New 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Functions</a:t>
            </a:r>
            <a:endParaRPr lang="zh-CN" altLang="en-US" sz="32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4265" y="2392680"/>
            <a:ext cx="4316095" cy="238950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292860" y="5176520"/>
            <a:ext cx="431673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The five colors from top to bottom correspond to the multi-channel signal quality from high to low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4446905" y="1598295"/>
            <a:ext cx="311912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ECG </a:t>
            </a:r>
            <a:r>
              <a:rPr lang="zh-CN" altLang="en-US"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signal quality</a:t>
            </a:r>
            <a:endParaRPr lang="zh-CN" altLang="en-US" sz="24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3720" y="2392680"/>
            <a:ext cx="4385945" cy="23895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991735" y="2354580"/>
            <a:ext cx="508000" cy="24282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0663555" y="4365625"/>
            <a:ext cx="695325" cy="4165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9884410" y="3725545"/>
            <a:ext cx="890270" cy="31305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145020" y="5176520"/>
            <a:ext cx="404177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/>
              <a:t>Both SQI value and signal icon represent the quality of main lead signal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226060" y="198755"/>
            <a:ext cx="29063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rgbClr val="FF0000"/>
                </a:solidFill>
                <a:sym typeface="+mn-ea"/>
              </a:rPr>
              <a:t>New 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Functions</a:t>
            </a:r>
            <a:endParaRPr lang="zh-CN" altLang="en-US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472555" y="2268855"/>
            <a:ext cx="5086350" cy="2445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CN" b="1" dirty="0"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ECG multi-lead calculation and automatic lead switching, which can automatically switch the ECG lead according to the signal quality, to ensure the stability and reliability of HR.</a:t>
            </a:r>
            <a:endParaRPr lang="en-US" altLang="zh-CN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b="1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b="1"/>
          </a:p>
        </p:txBody>
      </p:sp>
      <p:pic>
        <p:nvPicPr>
          <p:cNvPr id="4" name="图片 3" descr="YTOVQLXNGRZ7KS[CZXPE{MC"/>
          <p:cNvPicPr>
            <a:picLocks noChangeAspect="1"/>
          </p:cNvPicPr>
          <p:nvPr/>
        </p:nvPicPr>
        <p:blipFill>
          <a:blip r:embed="rId1"/>
          <a:srcRect t="16154" r="33410" b="6185"/>
          <a:stretch>
            <a:fillRect/>
          </a:stretch>
        </p:blipFill>
        <p:spPr>
          <a:xfrm>
            <a:off x="510540" y="1880235"/>
            <a:ext cx="5498465" cy="386143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472555" y="1678305"/>
            <a:ext cx="4353560" cy="4235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28600" marR="0" indent="-228600" defTabSz="914400" eaLnBrk="1" latinLnBrk="0" hangingPunct="1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zh-CN" altLang="en-US" sz="2400" b="1" noProof="0" dirty="0" smtClean="0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Automatic lead switching</a:t>
            </a:r>
            <a:endParaRPr lang="zh-CN" altLang="en-US" sz="2400" b="1" noProof="0" dirty="0" smtClean="0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26060" y="198755"/>
            <a:ext cx="29063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rgbClr val="FF0000"/>
                </a:solidFill>
                <a:sym typeface="+mn-ea"/>
              </a:rPr>
              <a:t>New 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Functions</a:t>
            </a:r>
            <a:endParaRPr lang="zh-CN" altLang="en-US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2021-02-19_15-42-22"/>
          <p:cNvPicPr/>
          <p:nvPr/>
        </p:nvPicPr>
        <p:blipFill>
          <a:blip r:embed="rId1"/>
          <a:srcRect t="10363" r="66538" b="9623"/>
          <a:stretch>
            <a:fillRect/>
          </a:stretch>
        </p:blipFill>
        <p:spPr>
          <a:xfrm>
            <a:off x="612140" y="1178560"/>
            <a:ext cx="2774315" cy="45015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147310" y="1178560"/>
            <a:ext cx="4747895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Patient condition assessment</a:t>
            </a:r>
            <a:endParaRPr lang="zh-CN" altLang="en-US" sz="24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2021-02-19_15-43-01"/>
          <p:cNvPicPr>
            <a:picLocks noChangeAspect="1"/>
          </p:cNvPicPr>
          <p:nvPr/>
        </p:nvPicPr>
        <p:blipFill>
          <a:blip r:embed="rId2"/>
          <a:srcRect l="214" t="19278" r="33637" b="9760"/>
          <a:stretch>
            <a:fillRect/>
          </a:stretch>
        </p:blipFill>
        <p:spPr>
          <a:xfrm>
            <a:off x="3759835" y="2237105"/>
            <a:ext cx="4403725" cy="34429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386455" y="6128385"/>
            <a:ext cx="652018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EWS, CGS and PPV can help medical staff to evaluate the patient's condition and </a:t>
            </a:r>
            <a:r>
              <a:rPr lang="en-US" altLang="zh-CN">
                <a:solidFill>
                  <a:srgbClr val="FF0000"/>
                </a:solidFill>
              </a:rPr>
              <a:t>EWS can </a:t>
            </a:r>
            <a:r>
              <a:rPr lang="zh-CN" altLang="en-US">
                <a:solidFill>
                  <a:srgbClr val="FF0000"/>
                </a:solidFill>
              </a:rPr>
              <a:t>make suggestions</a:t>
            </a:r>
            <a:r>
              <a:rPr lang="en-US" altLang="zh-CN">
                <a:solidFill>
                  <a:srgbClr val="FF0000"/>
                </a:solidFill>
              </a:rPr>
              <a:t>.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6" name="图片 5" descr="2021-03-18_17-25-12"/>
          <p:cNvPicPr>
            <a:picLocks noChangeAspect="1"/>
          </p:cNvPicPr>
          <p:nvPr/>
        </p:nvPicPr>
        <p:blipFill>
          <a:blip r:embed="rId3"/>
          <a:srcRect l="-234" t="62998" r="65694" b="22662"/>
          <a:stretch>
            <a:fillRect/>
          </a:stretch>
        </p:blipFill>
        <p:spPr>
          <a:xfrm>
            <a:off x="8536940" y="3588385"/>
            <a:ext cx="3526790" cy="209169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8891905" y="5104765"/>
            <a:ext cx="1014730" cy="45529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82320" y="5760085"/>
            <a:ext cx="217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EWS</a:t>
            </a:r>
            <a:endParaRPr lang="en-US" altLang="zh-CN"/>
          </a:p>
        </p:txBody>
      </p:sp>
      <p:sp>
        <p:nvSpPr>
          <p:cNvPr id="10" name="文本框 9"/>
          <p:cNvSpPr txBox="1"/>
          <p:nvPr/>
        </p:nvSpPr>
        <p:spPr>
          <a:xfrm>
            <a:off x="5147310" y="5760085"/>
            <a:ext cx="2195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GCS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8872855" y="5680075"/>
            <a:ext cx="24847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PPV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26060" y="198755"/>
            <a:ext cx="29063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rgbClr val="FF0000"/>
                </a:solidFill>
                <a:sym typeface="+mn-ea"/>
              </a:rPr>
              <a:t>New 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Functions</a:t>
            </a:r>
            <a:endParaRPr lang="zh-CN" altLang="en-US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21-03-18_17-49-0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22975" y="1049655"/>
            <a:ext cx="5067300" cy="38004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26985" y="5194935"/>
            <a:ext cx="2277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Intubation mode</a:t>
            </a:r>
            <a:endParaRPr lang="en-US" altLang="zh-CN" b="1"/>
          </a:p>
        </p:txBody>
      </p:sp>
      <p:pic>
        <p:nvPicPr>
          <p:cNvPr id="8" name="图片 7" descr="2021-03-18_17-55-32"/>
          <p:cNvPicPr>
            <a:picLocks noChangeAspect="1"/>
          </p:cNvPicPr>
          <p:nvPr/>
        </p:nvPicPr>
        <p:blipFill>
          <a:blip r:embed="rId2"/>
          <a:srcRect l="8186" t="31690" r="42266" b="16250"/>
          <a:stretch>
            <a:fillRect/>
          </a:stretch>
        </p:blipFill>
        <p:spPr>
          <a:xfrm>
            <a:off x="1193800" y="1783080"/>
            <a:ext cx="3891915" cy="306705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448435" y="5194935"/>
            <a:ext cx="28162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b="1"/>
              <a:t>Night mode</a:t>
            </a:r>
            <a:endParaRPr lang="en-US" altLang="zh-CN" b="1"/>
          </a:p>
        </p:txBody>
      </p:sp>
      <p:sp>
        <p:nvSpPr>
          <p:cNvPr id="11" name="文本框 10"/>
          <p:cNvSpPr txBox="1"/>
          <p:nvPr/>
        </p:nvSpPr>
        <p:spPr>
          <a:xfrm>
            <a:off x="226060" y="198755"/>
            <a:ext cx="29063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rgbClr val="FF0000"/>
                </a:solidFill>
                <a:sym typeface="+mn-ea"/>
              </a:rPr>
              <a:t>New 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Functions</a:t>
            </a:r>
            <a:endParaRPr lang="zh-CN" altLang="en-US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1-03-24_18-51-56"/>
          <p:cNvPicPr>
            <a:picLocks noChangeAspect="1"/>
          </p:cNvPicPr>
          <p:nvPr/>
        </p:nvPicPr>
        <p:blipFill>
          <a:blip r:embed="rId1"/>
          <a:srcRect l="434" t="19347" r="25169" b="8668"/>
          <a:stretch>
            <a:fillRect/>
          </a:stretch>
        </p:blipFill>
        <p:spPr>
          <a:xfrm>
            <a:off x="534670" y="802640"/>
            <a:ext cx="3192145" cy="22974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99770" y="32448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drug </a:t>
            </a:r>
            <a:endParaRPr lang="zh-CN" altLang="en-US"/>
          </a:p>
        </p:txBody>
      </p:sp>
      <p:pic>
        <p:nvPicPr>
          <p:cNvPr id="5" name="图片 4" descr="2021-03-24_18-52-20"/>
          <p:cNvPicPr>
            <a:picLocks noChangeAspect="1"/>
          </p:cNvPicPr>
          <p:nvPr/>
        </p:nvPicPr>
        <p:blipFill>
          <a:blip r:embed="rId2"/>
          <a:srcRect l="-217" t="19641" r="24740" b="9537"/>
          <a:stretch>
            <a:fillRect/>
          </a:stretch>
        </p:blipFill>
        <p:spPr>
          <a:xfrm>
            <a:off x="8023225" y="3890010"/>
            <a:ext cx="3062605" cy="22498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84845" y="617220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Oxygen</a:t>
            </a:r>
            <a:r>
              <a:rPr lang="en-US" altLang="zh-CN"/>
              <a:t>ation</a:t>
            </a:r>
            <a:r>
              <a:rPr lang="zh-CN" altLang="en-US"/>
              <a:t> </a:t>
            </a:r>
            <a:endParaRPr lang="zh-CN" altLang="en-US"/>
          </a:p>
        </p:txBody>
      </p:sp>
      <p:pic>
        <p:nvPicPr>
          <p:cNvPr id="7" name="图片 6" descr="2021-03-24_18-52-02"/>
          <p:cNvPicPr>
            <a:picLocks noChangeAspect="1"/>
          </p:cNvPicPr>
          <p:nvPr/>
        </p:nvPicPr>
        <p:blipFill>
          <a:blip r:embed="rId3"/>
          <a:srcRect t="18935" r="24740" b="9688"/>
          <a:stretch>
            <a:fillRect/>
          </a:stretch>
        </p:blipFill>
        <p:spPr>
          <a:xfrm>
            <a:off x="7999095" y="802640"/>
            <a:ext cx="3230245" cy="229806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284845" y="3244850"/>
            <a:ext cx="26587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Hemodynamic</a:t>
            </a:r>
            <a:endParaRPr lang="en-US" altLang="zh-CN"/>
          </a:p>
        </p:txBody>
      </p:sp>
      <p:pic>
        <p:nvPicPr>
          <p:cNvPr id="9" name="图片 8" descr="2021-03-24_18-52-08"/>
          <p:cNvPicPr>
            <a:picLocks noChangeAspect="1"/>
          </p:cNvPicPr>
          <p:nvPr/>
        </p:nvPicPr>
        <p:blipFill>
          <a:blip r:embed="rId4"/>
          <a:srcRect t="19572" r="24740" b="9757"/>
          <a:stretch>
            <a:fillRect/>
          </a:stretch>
        </p:blipFill>
        <p:spPr>
          <a:xfrm>
            <a:off x="534670" y="3857625"/>
            <a:ext cx="3286125" cy="231457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115695" y="6252210"/>
            <a:ext cx="2124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Nephridium</a:t>
            </a:r>
            <a:endParaRPr lang="en-US" altLang="zh-CN"/>
          </a:p>
        </p:txBody>
      </p:sp>
      <p:pic>
        <p:nvPicPr>
          <p:cNvPr id="13" name="图片 12" descr="2021-03-24_18-52-13"/>
          <p:cNvPicPr>
            <a:picLocks noChangeAspect="1"/>
          </p:cNvPicPr>
          <p:nvPr/>
        </p:nvPicPr>
        <p:blipFill>
          <a:blip r:embed="rId5"/>
          <a:srcRect l="-217" t="18912" r="24740" b="9688"/>
          <a:stretch>
            <a:fillRect/>
          </a:stretch>
        </p:blipFill>
        <p:spPr>
          <a:xfrm>
            <a:off x="4274185" y="3857625"/>
            <a:ext cx="3145790" cy="228219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5076190" y="6172200"/>
            <a:ext cx="15417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Ventilation</a:t>
            </a:r>
            <a:endParaRPr lang="en-US" altLang="zh-CN"/>
          </a:p>
        </p:txBody>
      </p:sp>
      <p:pic>
        <p:nvPicPr>
          <p:cNvPr id="16" name="图片 15" descr="2021-03-24_19-07-26"/>
          <p:cNvPicPr>
            <a:picLocks noChangeAspect="1"/>
          </p:cNvPicPr>
          <p:nvPr/>
        </p:nvPicPr>
        <p:blipFill>
          <a:blip r:embed="rId6"/>
          <a:srcRect t="19722" r="24809" b="9167"/>
          <a:stretch>
            <a:fillRect/>
          </a:stretch>
        </p:blipFill>
        <p:spPr>
          <a:xfrm>
            <a:off x="4316095" y="756920"/>
            <a:ext cx="3303270" cy="234315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5041900" y="3244850"/>
            <a:ext cx="2108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Titration</a:t>
            </a:r>
            <a:endParaRPr lang="en-US" altLang="zh-CN"/>
          </a:p>
        </p:txBody>
      </p:sp>
      <p:sp>
        <p:nvSpPr>
          <p:cNvPr id="19" name="文本框 18"/>
          <p:cNvSpPr txBox="1"/>
          <p:nvPr/>
        </p:nvSpPr>
        <p:spPr>
          <a:xfrm>
            <a:off x="3820795" y="137160"/>
            <a:ext cx="3240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Caculations</a:t>
            </a:r>
            <a:endParaRPr lang="en-US" altLang="zh-CN" sz="24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6520" y="75565"/>
            <a:ext cx="391160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3200" b="1">
                <a:solidFill>
                  <a:srgbClr val="FF0000"/>
                </a:solidFill>
                <a:sym typeface="+mn-ea"/>
              </a:rPr>
              <a:t>New 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Functions ----</a:t>
            </a:r>
            <a:endParaRPr lang="zh-CN" altLang="en-US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75127" y="194892"/>
            <a:ext cx="3550328" cy="983315"/>
            <a:chOff x="375127" y="194892"/>
            <a:chExt cx="3550328" cy="983315"/>
          </a:xfrm>
        </p:grpSpPr>
        <p:grpSp>
          <p:nvGrpSpPr>
            <p:cNvPr id="10" name="组合 9"/>
            <p:cNvGrpSpPr/>
            <p:nvPr/>
          </p:nvGrpSpPr>
          <p:grpSpPr>
            <a:xfrm>
              <a:off x="375127" y="194892"/>
              <a:ext cx="744842" cy="983315"/>
              <a:chOff x="375127" y="194892"/>
              <a:chExt cx="744842" cy="98331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75127" y="194892"/>
                <a:ext cx="744842" cy="983315"/>
                <a:chOff x="482774" y="153800"/>
                <a:chExt cx="1000440" cy="1320746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538226" y="153800"/>
                  <a:ext cx="56764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8000">
                      <a:gradFill>
                        <a:gsLst>
                          <a:gs pos="36000">
                            <a:schemeClr val="bg1"/>
                          </a:gs>
                          <a:gs pos="100000">
                            <a:schemeClr val="tx1">
                              <a:lumMod val="50000"/>
                              <a:lumOff val="50000"/>
                            </a:schemeClr>
                          </a:gs>
                        </a:gsLst>
                        <a:lin ang="5400000" scaled="1"/>
                      </a:gra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defRPr>
                  </a:lvl1pPr>
                </a:lstStyle>
                <a:p>
                  <a:endParaRPr lang="zh-CN" altLang="en-US" sz="6600" dirty="0">
                    <a:gradFill>
                      <a:gsLst>
                        <a:gs pos="36000">
                          <a:schemeClr val="bg1"/>
                        </a:gs>
                        <a:gs pos="70000">
                          <a:schemeClr val="tx1">
                            <a:lumMod val="50000"/>
                            <a:lumOff val="50000"/>
                            <a:alpha val="0"/>
                          </a:schemeClr>
                        </a:gs>
                      </a:gsLst>
                      <a:lin ang="5400000" scaled="1"/>
                    </a:gradFill>
                    <a:latin typeface="思源黑体 CN Light" panose="020B0300000000000000" pitchFamily="34" charset="-122"/>
                    <a:ea typeface="字魂54号-贤黑" panose="00000500000000000000" pitchFamily="2" charset="-122"/>
                    <a:sym typeface="思源黑体" panose="020B0400000000000000" pitchFamily="34" charset="-122"/>
                  </a:endParaRPr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 rot="1279383">
                  <a:off x="482774" y="438290"/>
                  <a:ext cx="1000440" cy="1036256"/>
                  <a:chOff x="5263900" y="1799218"/>
                  <a:chExt cx="2804453" cy="2904854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 rot="20320617" flipH="1">
                    <a:off x="5263900" y="1799218"/>
                    <a:ext cx="2804453" cy="2049882"/>
                  </a:xfrm>
                  <a:prstGeom prst="line">
                    <a:avLst/>
                  </a:prstGeom>
                  <a:ln w="25400">
                    <a:gradFill flip="none" rotWithShape="1">
                      <a:gsLst>
                        <a:gs pos="0">
                          <a:schemeClr val="bg1"/>
                        </a:gs>
                        <a:gs pos="56000">
                          <a:srgbClr val="E0B07F"/>
                        </a:gs>
                        <a:gs pos="79000">
                          <a:srgbClr val="ED7D31"/>
                        </a:gs>
                        <a:gs pos="100000">
                          <a:srgbClr val="E0B07F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任意多边形: 形状 16"/>
                  <p:cNvSpPr/>
                  <p:nvPr/>
                </p:nvSpPr>
                <p:spPr>
                  <a:xfrm rot="2008142">
                    <a:off x="5326021" y="3632692"/>
                    <a:ext cx="319543" cy="1071380"/>
                  </a:xfrm>
                  <a:custGeom>
                    <a:avLst/>
                    <a:gdLst>
                      <a:gd name="connsiteX0" fmla="*/ 278285 w 319543"/>
                      <a:gd name="connsiteY0" fmla="*/ 0 h 1071380"/>
                      <a:gd name="connsiteX1" fmla="*/ 319543 w 319543"/>
                      <a:gd name="connsiteY1" fmla="*/ 0 h 1071380"/>
                      <a:gd name="connsiteX2" fmla="*/ 319543 w 319543"/>
                      <a:gd name="connsiteY2" fmla="*/ 601405 h 1071380"/>
                      <a:gd name="connsiteX3" fmla="*/ 0 w 319543"/>
                      <a:gd name="connsiteY3" fmla="*/ 1071380 h 1071380"/>
                      <a:gd name="connsiteX4" fmla="*/ 0 w 319543"/>
                      <a:gd name="connsiteY4" fmla="*/ 409295 h 1071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43" h="1071380">
                        <a:moveTo>
                          <a:pt x="278285" y="0"/>
                        </a:moveTo>
                        <a:lnTo>
                          <a:pt x="319543" y="0"/>
                        </a:lnTo>
                        <a:lnTo>
                          <a:pt x="319543" y="601405"/>
                        </a:lnTo>
                        <a:lnTo>
                          <a:pt x="0" y="1071380"/>
                        </a:lnTo>
                        <a:lnTo>
                          <a:pt x="0" y="40929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</p:grpSp>
          <p:cxnSp>
            <p:nvCxnSpPr>
              <p:cNvPr id="20" name="直接连接符 19"/>
              <p:cNvCxnSpPr/>
              <p:nvPr/>
            </p:nvCxnSpPr>
            <p:spPr>
              <a:xfrm flipH="1">
                <a:off x="511571" y="477269"/>
                <a:ext cx="462387" cy="337977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26B545"/>
                    </a:gs>
                    <a:gs pos="83000">
                      <a:srgbClr val="008142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接连接符 22"/>
            <p:cNvCxnSpPr/>
            <p:nvPr/>
          </p:nvCxnSpPr>
          <p:spPr>
            <a:xfrm>
              <a:off x="416412" y="955538"/>
              <a:ext cx="3509043" cy="3366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2">
                      <a:lumMod val="60000"/>
                      <a:lumOff val="40000"/>
                    </a:schemeClr>
                  </a:gs>
                  <a:gs pos="83000">
                    <a:srgbClr val="ED7D3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111250" y="414655"/>
            <a:ext cx="2482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atalogue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185" y="1506220"/>
            <a:ext cx="51130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rgbClr val="FF0000"/>
                </a:solidFill>
              </a:rPr>
              <a:t>Appearence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◀</a:t>
            </a:r>
            <a:endParaRPr lang="en-US" altLang="zh-CN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C</a:t>
            </a:r>
            <a:r>
              <a:rPr lang="zh-CN" sz="3200">
                <a:sym typeface="+mn-ea"/>
              </a:rPr>
              <a:t>onfiguration</a:t>
            </a:r>
            <a:r>
              <a:rPr lang="en-US" altLang="zh-CN" sz="3200">
                <a:sym typeface="+mn-ea"/>
              </a:rPr>
              <a:t> 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sz="3200"/>
              <a:t>New </a:t>
            </a:r>
            <a:r>
              <a:rPr lang="en-US" altLang="zh-CN" sz="3200">
                <a:sym typeface="+mn-ea"/>
              </a:rPr>
              <a:t>Functions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Upgrate</a:t>
            </a:r>
            <a:r>
              <a:rPr lang="zh-CN" sz="3200"/>
              <a:t> </a:t>
            </a:r>
            <a:endParaRPr lang="zh-CN" sz="2000"/>
          </a:p>
        </p:txBody>
      </p:sp>
      <p:sp>
        <p:nvSpPr>
          <p:cNvPr id="21" name="文本框 20"/>
          <p:cNvSpPr txBox="1"/>
          <p:nvPr/>
        </p:nvSpPr>
        <p:spPr>
          <a:xfrm>
            <a:off x="6261100" y="1494155"/>
            <a:ext cx="516255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Patient central station  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Internal structure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Maintenance &amp; Cleaning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Notes</a:t>
            </a:r>
            <a:endParaRPr lang="en-US" altLang="zh-CN" sz="32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/>
          <p:cNvGraphicFramePr/>
          <p:nvPr>
            <p:custDataLst>
              <p:tags r:id="rId1"/>
            </p:custDataLst>
          </p:nvPr>
        </p:nvGraphicFramePr>
        <p:xfrm>
          <a:off x="1211580" y="924560"/>
          <a:ext cx="9580245" cy="391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838450"/>
                <a:gridCol w="6741795"/>
              </a:tblGrid>
              <a:tr h="604520">
                <a:tc rowSpan="3"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Trends</a:t>
                      </a:r>
                      <a:endParaRPr lang="en-US" altLang="zh-CN" sz="18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/>
                        <a:t>Long trend:1800h,minimum resolution is 10 min</a:t>
                      </a:r>
                      <a:r>
                        <a:rPr lang="en-US" altLang="zh-CN" sz="1800"/>
                        <a:t>.</a:t>
                      </a:r>
                      <a:endParaRPr lang="en-US" altLang="zh-CN" sz="1800"/>
                    </a:p>
                  </a:txBody>
                  <a:tcPr anchor="ctr" anchorCtr="0"/>
                </a:tc>
              </a:tr>
              <a:tr h="502920">
                <a:tc vMerge="1">
                  <a:tcPr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/>
                        <a:t>Medium trend:180h,minimum resolution is 1 min</a:t>
                      </a:r>
                      <a:r>
                        <a:rPr lang="en-US" altLang="zh-CN" sz="1800"/>
                        <a:t>.</a:t>
                      </a:r>
                      <a:endParaRPr lang="en-US" altLang="zh-CN" sz="1800"/>
                    </a:p>
                  </a:txBody>
                  <a:tcPr anchor="ctr" anchorCtr="0"/>
                </a:tc>
              </a:tr>
              <a:tr h="655320">
                <a:tc vMerge="1">
                  <a:tcPr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800"/>
                        <a:t>Short trend ：6h，minimum resolution is </a:t>
                      </a:r>
                      <a:r>
                        <a:rPr lang="en-US" altLang="zh-CN" sz="1800"/>
                        <a:t>5 </a:t>
                      </a:r>
                      <a:r>
                        <a:rPr lang="zh-CN" altLang="en-US" sz="1800"/>
                        <a:t>second</a:t>
                      </a:r>
                      <a:r>
                        <a:rPr lang="en-US" altLang="zh-CN" sz="1800"/>
                        <a:t>.</a:t>
                      </a:r>
                      <a:endParaRPr lang="zh-CN" altLang="en-US" sz="1800"/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/>
                        <a:t>A</a:t>
                      </a:r>
                      <a:r>
                        <a:rPr lang="zh-CN" altLang="en-US"/>
                        <a:t>larm event 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At least 3000 parameter alarm events and associated parameter waveform at the moment</a:t>
                      </a:r>
                      <a:r>
                        <a:rPr lang="en-US" altLang="zh-CN"/>
                        <a:t>.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64008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ARR events 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3000 ARR events，and the parameter waveform related to the time of event occurence</a:t>
                      </a:r>
                      <a:r>
                        <a:rPr lang="en-US" altLang="zh-CN"/>
                        <a:t>.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NIBP measurement result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At least  2400 groups</a:t>
                      </a:r>
                      <a:r>
                        <a:rPr lang="en-US" altLang="zh-CN"/>
                        <a:t>.</a:t>
                      </a:r>
                      <a:endParaRPr lang="en-US" altLang="zh-CN"/>
                    </a:p>
                  </a:txBody>
                  <a:tcPr anchor="ctr" anchorCtr="0"/>
                </a:tc>
              </a:tr>
              <a:tr h="3810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Holographic waveform</a:t>
                      </a:r>
                      <a:endParaRPr lang="zh-CN" altLang="en-US"/>
                    </a:p>
                  </a:txBody>
                  <a:tcPr anchor="ctr" anchorCtr="0"/>
                </a:tc>
                <a:tc>
                  <a:txBody>
                    <a:bodyPr/>
                    <a:p>
                      <a:pPr algn="l">
                        <a:lnSpc>
                          <a:spcPct val="150000"/>
                        </a:lnSpc>
                        <a:buNone/>
                      </a:pPr>
                      <a:r>
                        <a:rPr lang="zh-CN" altLang="en-US"/>
                        <a:t>72 hours at maximum.The specific storage time depends on the waveforms stored and the number of stored waveform</a:t>
                      </a:r>
                      <a:r>
                        <a:rPr lang="en-US" altLang="zh-CN"/>
                        <a:t>.</a:t>
                      </a:r>
                      <a:endParaRPr lang="en-US" altLang="zh-CN"/>
                    </a:p>
                  </a:txBody>
                  <a:tcPr anchor="ctr" anchorCtr="0"/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226060" y="198755"/>
            <a:ext cx="29063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rgbClr val="FF0000"/>
                </a:solidFill>
                <a:sym typeface="+mn-ea"/>
              </a:rPr>
              <a:t>New 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Functions</a:t>
            </a:r>
            <a:endParaRPr lang="zh-CN" altLang="en-US" sz="3200" b="1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>
            <a:off x="173355" y="198755"/>
            <a:ext cx="41001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rgbClr val="FF0000"/>
                </a:solidFill>
                <a:sym typeface="+mn-ea"/>
              </a:rPr>
              <a:t>New 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Functions---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DM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2" name="图片 14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16605" y="782320"/>
            <a:ext cx="5831840" cy="48380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7494270" y="1423035"/>
            <a:ext cx="11366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Clamps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3490" y="1708150"/>
            <a:ext cx="17500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Infrared filter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603490" y="2287270"/>
            <a:ext cx="21158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Dropping brucket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148445" y="3414395"/>
            <a:ext cx="23780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Fixing clamp</a:t>
            </a:r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874125" y="3782695"/>
            <a:ext cx="1830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Start/stop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8195310" y="4150995"/>
            <a:ext cx="109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R</a:t>
            </a:r>
            <a:r>
              <a:rPr lang="zh-CN" altLang="en-US" b="1">
                <a:solidFill>
                  <a:srgbClr val="FF0000"/>
                </a:solidFill>
              </a:rPr>
              <a:t>eset</a:t>
            </a:r>
            <a:r>
              <a:rPr lang="zh-CN" altLang="en-US"/>
              <a:t> 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8981440" y="4407535"/>
            <a:ext cx="19062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>
                <a:solidFill>
                  <a:srgbClr val="FF0000"/>
                </a:solidFill>
              </a:rPr>
              <a:t>Indicating</a:t>
            </a:r>
            <a:endParaRPr lang="en-US" altLang="zh-CN" b="1">
              <a:solidFill>
                <a:srgbClr val="FF0000"/>
              </a:solidFill>
            </a:endParaRPr>
          </a:p>
          <a:p>
            <a:r>
              <a:rPr lang="en-US" altLang="zh-CN" b="1">
                <a:solidFill>
                  <a:srgbClr val="FF0000"/>
                </a:solidFill>
              </a:rPr>
              <a:t>lamp</a:t>
            </a:r>
            <a:endParaRPr lang="en-US" altLang="zh-CN" b="1">
              <a:solidFill>
                <a:srgbClr val="FF0000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078355" y="4242435"/>
            <a:ext cx="1755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solidFill>
                  <a:srgbClr val="FF0000"/>
                </a:solidFill>
              </a:rPr>
              <a:t>Liquid stop clamp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21" name="图片 -21474826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70" y="5530850"/>
            <a:ext cx="396875" cy="396875"/>
          </a:xfrm>
          <a:prstGeom prst="rect">
            <a:avLst/>
          </a:prstGeom>
          <a:gradFill>
            <a:gsLst>
              <a:gs pos="59000">
                <a:srgbClr val="C13838">
                  <a:alpha val="100000"/>
                </a:srgbClr>
              </a:gs>
              <a:gs pos="0">
                <a:srgbClr val="FE4444"/>
              </a:gs>
              <a:gs pos="100000">
                <a:srgbClr val="832B2B"/>
              </a:gs>
            </a:gsLst>
            <a:lin ang="5400000" scaled="0"/>
          </a:gradFill>
          <a:ln w="28575" cmpd="sng">
            <a:noFill/>
            <a:prstDash val="solid"/>
          </a:ln>
        </p:spPr>
      </p:pic>
      <p:pic>
        <p:nvPicPr>
          <p:cNvPr id="22" name="图片 -21474826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6315" y="6052185"/>
            <a:ext cx="392381" cy="39600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4" name="文本框 23"/>
          <p:cNvSpPr txBox="1"/>
          <p:nvPr/>
        </p:nvSpPr>
        <p:spPr>
          <a:xfrm>
            <a:off x="2654300" y="5530850"/>
            <a:ext cx="55410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tx1"/>
                </a:solidFill>
              </a:rPr>
              <a:t>⑤</a:t>
            </a:r>
            <a:r>
              <a:rPr lang="zh-CN" altLang="en-US">
                <a:solidFill>
                  <a:srgbClr val="FF0000"/>
                </a:solidFill>
              </a:rPr>
              <a:t>Start or stop</a:t>
            </a:r>
            <a:r>
              <a:rPr lang="zh-CN" altLang="en-US"/>
              <a:t> infusion drip speed monitoring</a:t>
            </a:r>
            <a:r>
              <a:rPr lang="en-US" altLang="zh-CN"/>
              <a:t>.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2658745" y="5927725"/>
            <a:ext cx="676211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⑥</a:t>
            </a:r>
            <a:r>
              <a:rPr lang="en-US" altLang="zh-CN"/>
              <a:t>When the liquid stop clamp is in the liquid stop state, press the reset key to open the liquid stop clamp.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6816090" y="4750435"/>
            <a:ext cx="592074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>
                <a:solidFill>
                  <a:srgbClr val="F0B928"/>
                </a:solidFill>
                <a:sym typeface="+mn-ea"/>
              </a:rPr>
              <a:t> </a:t>
            </a:r>
            <a:r>
              <a:rPr lang="zh-CN">
                <a:solidFill>
                  <a:srgbClr val="F0B928"/>
                </a:solidFill>
                <a:sym typeface="+mn-ea"/>
              </a:rPr>
              <a:t>The indicator light is yellow：</a:t>
            </a:r>
            <a:r>
              <a:rPr lang="zh-CN">
                <a:sym typeface="+mn-ea"/>
              </a:rPr>
              <a:t>standby</a:t>
            </a:r>
            <a:endParaRPr lang="zh-CN">
              <a:sym typeface="+mn-ea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>
                <a:solidFill>
                  <a:srgbClr val="FF0000"/>
                </a:solidFill>
                <a:sym typeface="+mn-ea"/>
              </a:rPr>
              <a:t> The indicator light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is red</a:t>
            </a:r>
            <a:r>
              <a:rPr lang="zh-CN">
                <a:sym typeface="+mn-ea"/>
              </a:rPr>
              <a:t> ：</a:t>
            </a:r>
            <a:r>
              <a:rPr lang="en-US" altLang="zh-CN">
                <a:sym typeface="+mn-ea"/>
              </a:rPr>
              <a:t>A</a:t>
            </a:r>
            <a:r>
              <a:rPr lang="zh-CN">
                <a:sym typeface="+mn-ea"/>
              </a:rPr>
              <a:t>larm status</a:t>
            </a:r>
            <a:endParaRPr lang="zh-CN">
              <a:sym typeface="+mn-ea"/>
            </a:endParaRPr>
          </a:p>
          <a:p>
            <a:pPr marL="342900" lvl="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>
                <a:solidFill>
                  <a:srgbClr val="00B050"/>
                </a:solidFill>
                <a:sym typeface="+mn-ea"/>
              </a:rPr>
              <a:t> The indicator light </a:t>
            </a:r>
            <a:r>
              <a:rPr lang="en-US" altLang="zh-CN">
                <a:solidFill>
                  <a:srgbClr val="00B050"/>
                </a:solidFill>
                <a:sym typeface="+mn-ea"/>
              </a:rPr>
              <a:t>is green</a:t>
            </a:r>
            <a:r>
              <a:rPr lang="zh-CN">
                <a:solidFill>
                  <a:srgbClr val="00B050"/>
                </a:solidFill>
                <a:sym typeface="+mn-ea"/>
              </a:rPr>
              <a:t>：</a:t>
            </a:r>
            <a:r>
              <a:rPr lang="zh-CN">
                <a:sym typeface="+mn-ea"/>
              </a:rPr>
              <a:t>functional mode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03820" y="1929130"/>
            <a:ext cx="2585085" cy="228536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296035" y="2344420"/>
            <a:ext cx="4646295" cy="216979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88565" y="1699260"/>
            <a:ext cx="19221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Drip rate unit (main unit)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8615" y="2748915"/>
            <a:ext cx="125666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Parameter Label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8105" y="3394075"/>
            <a:ext cx="152717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The value of drip rate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231515" y="4514215"/>
            <a:ext cx="151003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The value of 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flow rate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41545" y="4514215"/>
            <a:ext cx="19221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Working </a:t>
            </a:r>
            <a:endParaRPr lang="zh-CN" altLang="en-US">
              <a:solidFill>
                <a:srgbClr val="FF0000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state diagram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3355" y="198755"/>
            <a:ext cx="410019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3200" b="1">
                <a:solidFill>
                  <a:srgbClr val="FF0000"/>
                </a:solidFill>
                <a:sym typeface="+mn-ea"/>
              </a:rPr>
              <a:t>New </a:t>
            </a:r>
            <a:r>
              <a:rPr lang="en-US" altLang="zh-CN" sz="3200" b="1">
                <a:solidFill>
                  <a:srgbClr val="FF0000"/>
                </a:solidFill>
                <a:sym typeface="+mn-ea"/>
              </a:rPr>
              <a:t>Functions---</a:t>
            </a:r>
            <a:r>
              <a:rPr lang="en-US" altLang="zh-CN" sz="2800" b="1">
                <a:solidFill>
                  <a:srgbClr val="FF0000"/>
                </a:solidFill>
                <a:sym typeface="+mn-ea"/>
              </a:rPr>
              <a:t>DM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75127" y="194892"/>
            <a:ext cx="3550328" cy="983315"/>
            <a:chOff x="375127" y="194892"/>
            <a:chExt cx="3550328" cy="983315"/>
          </a:xfrm>
        </p:grpSpPr>
        <p:grpSp>
          <p:nvGrpSpPr>
            <p:cNvPr id="10" name="组合 9"/>
            <p:cNvGrpSpPr/>
            <p:nvPr/>
          </p:nvGrpSpPr>
          <p:grpSpPr>
            <a:xfrm>
              <a:off x="375127" y="194892"/>
              <a:ext cx="744842" cy="983315"/>
              <a:chOff x="375127" y="194892"/>
              <a:chExt cx="744842" cy="98331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75127" y="194892"/>
                <a:ext cx="744842" cy="983315"/>
                <a:chOff x="482774" y="153800"/>
                <a:chExt cx="1000440" cy="1320746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538226" y="153800"/>
                  <a:ext cx="56764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8000">
                      <a:gradFill>
                        <a:gsLst>
                          <a:gs pos="36000">
                            <a:schemeClr val="bg1"/>
                          </a:gs>
                          <a:gs pos="100000">
                            <a:schemeClr val="tx1">
                              <a:lumMod val="50000"/>
                              <a:lumOff val="50000"/>
                            </a:schemeClr>
                          </a:gs>
                        </a:gsLst>
                        <a:lin ang="5400000" scaled="1"/>
                      </a:gra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defRPr>
                  </a:lvl1pPr>
                </a:lstStyle>
                <a:p>
                  <a:endParaRPr lang="zh-CN" altLang="en-US" sz="6600" dirty="0">
                    <a:gradFill>
                      <a:gsLst>
                        <a:gs pos="36000">
                          <a:schemeClr val="bg1"/>
                        </a:gs>
                        <a:gs pos="70000">
                          <a:schemeClr val="tx1">
                            <a:lumMod val="50000"/>
                            <a:lumOff val="50000"/>
                            <a:alpha val="0"/>
                          </a:schemeClr>
                        </a:gs>
                      </a:gsLst>
                      <a:lin ang="5400000" scaled="1"/>
                    </a:gradFill>
                    <a:latin typeface="思源黑体 CN Light" panose="020B0300000000000000" pitchFamily="34" charset="-122"/>
                    <a:ea typeface="字魂54号-贤黑" panose="00000500000000000000" pitchFamily="2" charset="-122"/>
                    <a:sym typeface="思源黑体" panose="020B0400000000000000" pitchFamily="34" charset="-122"/>
                  </a:endParaRPr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 rot="1279383">
                  <a:off x="482774" y="438290"/>
                  <a:ext cx="1000440" cy="1036256"/>
                  <a:chOff x="5263900" y="1799218"/>
                  <a:chExt cx="2804453" cy="2904854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 rot="20320617" flipH="1">
                    <a:off x="5263900" y="1799218"/>
                    <a:ext cx="2804453" cy="2049882"/>
                  </a:xfrm>
                  <a:prstGeom prst="line">
                    <a:avLst/>
                  </a:prstGeom>
                  <a:ln w="25400">
                    <a:gradFill flip="none" rotWithShape="1">
                      <a:gsLst>
                        <a:gs pos="0">
                          <a:schemeClr val="bg1"/>
                        </a:gs>
                        <a:gs pos="56000">
                          <a:srgbClr val="E0B07F"/>
                        </a:gs>
                        <a:gs pos="79000">
                          <a:srgbClr val="ED7D31"/>
                        </a:gs>
                        <a:gs pos="100000">
                          <a:srgbClr val="E0B07F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任意多边形: 形状 16"/>
                  <p:cNvSpPr/>
                  <p:nvPr/>
                </p:nvSpPr>
                <p:spPr>
                  <a:xfrm rot="2008142">
                    <a:off x="5326021" y="3632692"/>
                    <a:ext cx="319543" cy="1071380"/>
                  </a:xfrm>
                  <a:custGeom>
                    <a:avLst/>
                    <a:gdLst>
                      <a:gd name="connsiteX0" fmla="*/ 278285 w 319543"/>
                      <a:gd name="connsiteY0" fmla="*/ 0 h 1071380"/>
                      <a:gd name="connsiteX1" fmla="*/ 319543 w 319543"/>
                      <a:gd name="connsiteY1" fmla="*/ 0 h 1071380"/>
                      <a:gd name="connsiteX2" fmla="*/ 319543 w 319543"/>
                      <a:gd name="connsiteY2" fmla="*/ 601405 h 1071380"/>
                      <a:gd name="connsiteX3" fmla="*/ 0 w 319543"/>
                      <a:gd name="connsiteY3" fmla="*/ 1071380 h 1071380"/>
                      <a:gd name="connsiteX4" fmla="*/ 0 w 319543"/>
                      <a:gd name="connsiteY4" fmla="*/ 409295 h 1071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43" h="1071380">
                        <a:moveTo>
                          <a:pt x="278285" y="0"/>
                        </a:moveTo>
                        <a:lnTo>
                          <a:pt x="319543" y="0"/>
                        </a:lnTo>
                        <a:lnTo>
                          <a:pt x="319543" y="601405"/>
                        </a:lnTo>
                        <a:lnTo>
                          <a:pt x="0" y="1071380"/>
                        </a:lnTo>
                        <a:lnTo>
                          <a:pt x="0" y="40929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</p:grpSp>
          <p:cxnSp>
            <p:nvCxnSpPr>
              <p:cNvPr id="20" name="直接连接符 19"/>
              <p:cNvCxnSpPr/>
              <p:nvPr/>
            </p:nvCxnSpPr>
            <p:spPr>
              <a:xfrm flipH="1">
                <a:off x="511571" y="477269"/>
                <a:ext cx="462387" cy="337977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26B545"/>
                    </a:gs>
                    <a:gs pos="83000">
                      <a:srgbClr val="008142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接连接符 22"/>
            <p:cNvCxnSpPr/>
            <p:nvPr/>
          </p:nvCxnSpPr>
          <p:spPr>
            <a:xfrm>
              <a:off x="416412" y="955538"/>
              <a:ext cx="3509043" cy="3366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2">
                      <a:lumMod val="60000"/>
                      <a:lumOff val="40000"/>
                    </a:schemeClr>
                  </a:gs>
                  <a:gs pos="83000">
                    <a:srgbClr val="ED7D3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111250" y="414655"/>
            <a:ext cx="2482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atalogue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185" y="1506220"/>
            <a:ext cx="51130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</a:rPr>
              <a:t>Appearence</a:t>
            </a:r>
            <a:endParaRPr lang="en-US" altLang="zh-CN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C</a:t>
            </a:r>
            <a:r>
              <a:rPr lang="zh-CN" sz="3200">
                <a:sym typeface="+mn-ea"/>
              </a:rPr>
              <a:t>onfiguration</a:t>
            </a:r>
            <a:r>
              <a:rPr lang="en-US" altLang="zh-CN" sz="3200">
                <a:sym typeface="+mn-ea"/>
              </a:rPr>
              <a:t> 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sz="3200"/>
              <a:t>New </a:t>
            </a:r>
            <a:r>
              <a:rPr lang="en-US" altLang="zh-CN" sz="3200">
                <a:sym typeface="+mn-ea"/>
              </a:rPr>
              <a:t>Functions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rgbClr val="FF0000"/>
                </a:solidFill>
                <a:sym typeface="+mn-ea"/>
              </a:rPr>
              <a:t>Upgrate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◀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 </a:t>
            </a:r>
            <a:r>
              <a:rPr lang="zh-CN" sz="3200"/>
              <a:t> </a:t>
            </a:r>
            <a:endParaRPr lang="zh-CN" sz="2000"/>
          </a:p>
        </p:txBody>
      </p:sp>
      <p:sp>
        <p:nvSpPr>
          <p:cNvPr id="21" name="文本框 20"/>
          <p:cNvSpPr txBox="1"/>
          <p:nvPr/>
        </p:nvSpPr>
        <p:spPr>
          <a:xfrm>
            <a:off x="6261100" y="1494155"/>
            <a:ext cx="516255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Patient central station  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Internal structure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Maintenance &amp; Cleaning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Notes</a:t>
            </a:r>
            <a:endParaRPr lang="en-US" altLang="zh-CN" sz="32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1b11885ee930cbee0a5093eecb9ec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6550" y="1113790"/>
            <a:ext cx="2925445" cy="38957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406525" y="5226050"/>
            <a:ext cx="327406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Take the upgrate software into pen drive and put into machine </a:t>
            </a:r>
            <a:endParaRPr lang="en-US" altLang="zh-CN"/>
          </a:p>
        </p:txBody>
      </p:sp>
      <p:pic>
        <p:nvPicPr>
          <p:cNvPr id="4" name="图片 3" descr="c7b608215ccc1146e5a3162840a258f"/>
          <p:cNvPicPr>
            <a:picLocks noChangeAspect="1"/>
          </p:cNvPicPr>
          <p:nvPr/>
        </p:nvPicPr>
        <p:blipFill>
          <a:blip r:embed="rId2"/>
          <a:srcRect l="18548" b="19612"/>
          <a:stretch>
            <a:fillRect/>
          </a:stretch>
        </p:blipFill>
        <p:spPr>
          <a:xfrm rot="10800000">
            <a:off x="5442585" y="1003300"/>
            <a:ext cx="5555615" cy="411670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806565" y="5333365"/>
            <a:ext cx="32277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Click “Upgrate”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f2f89cd5ceb2830b0eaabe017856298"/>
          <p:cNvPicPr>
            <a:picLocks noChangeAspect="1"/>
          </p:cNvPicPr>
          <p:nvPr/>
        </p:nvPicPr>
        <p:blipFill>
          <a:blip r:embed="rId1"/>
          <a:srcRect l="12216" t="4465" r="4596" b="11603"/>
          <a:stretch>
            <a:fillRect/>
          </a:stretch>
        </p:blipFill>
        <p:spPr>
          <a:xfrm rot="10800000">
            <a:off x="826135" y="1421765"/>
            <a:ext cx="4565650" cy="345884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636395" y="5057775"/>
            <a:ext cx="30746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Waiting for it</a:t>
            </a:r>
            <a:endParaRPr lang="en-US" altLang="zh-CN"/>
          </a:p>
        </p:txBody>
      </p:sp>
      <p:pic>
        <p:nvPicPr>
          <p:cNvPr id="7" name="图片 6" descr="f762a62556ad5fce6e6c875eb3c4170"/>
          <p:cNvPicPr>
            <a:picLocks noChangeAspect="1"/>
          </p:cNvPicPr>
          <p:nvPr/>
        </p:nvPicPr>
        <p:blipFill>
          <a:blip r:embed="rId2"/>
          <a:srcRect l="9665" t="9947" r="1218" b="2825"/>
          <a:stretch>
            <a:fillRect/>
          </a:stretch>
        </p:blipFill>
        <p:spPr>
          <a:xfrm rot="10800000">
            <a:off x="5949950" y="1132840"/>
            <a:ext cx="5535295" cy="374777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990080" y="5003800"/>
            <a:ext cx="37325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Before your click the “Reboot “,u must pull out the pen drive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2020-10-26_10-59-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12745" y="724535"/>
            <a:ext cx="6366510" cy="47752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24580" y="5608320"/>
            <a:ext cx="50634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Upgrate is complete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75127" y="194892"/>
            <a:ext cx="3550328" cy="983315"/>
            <a:chOff x="375127" y="194892"/>
            <a:chExt cx="3550328" cy="983315"/>
          </a:xfrm>
        </p:grpSpPr>
        <p:grpSp>
          <p:nvGrpSpPr>
            <p:cNvPr id="10" name="组合 9"/>
            <p:cNvGrpSpPr/>
            <p:nvPr/>
          </p:nvGrpSpPr>
          <p:grpSpPr>
            <a:xfrm>
              <a:off x="375127" y="194892"/>
              <a:ext cx="744842" cy="983315"/>
              <a:chOff x="375127" y="194892"/>
              <a:chExt cx="744842" cy="98331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75127" y="194892"/>
                <a:ext cx="744842" cy="983315"/>
                <a:chOff x="482774" y="153800"/>
                <a:chExt cx="1000440" cy="1320746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538226" y="153800"/>
                  <a:ext cx="56764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8000">
                      <a:gradFill>
                        <a:gsLst>
                          <a:gs pos="36000">
                            <a:schemeClr val="bg1"/>
                          </a:gs>
                          <a:gs pos="100000">
                            <a:schemeClr val="tx1">
                              <a:lumMod val="50000"/>
                              <a:lumOff val="50000"/>
                            </a:schemeClr>
                          </a:gs>
                        </a:gsLst>
                        <a:lin ang="5400000" scaled="1"/>
                      </a:gra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defRPr>
                  </a:lvl1pPr>
                </a:lstStyle>
                <a:p>
                  <a:endParaRPr lang="zh-CN" altLang="en-US" sz="6600" dirty="0">
                    <a:gradFill>
                      <a:gsLst>
                        <a:gs pos="36000">
                          <a:schemeClr val="bg1"/>
                        </a:gs>
                        <a:gs pos="70000">
                          <a:schemeClr val="tx1">
                            <a:lumMod val="50000"/>
                            <a:lumOff val="50000"/>
                            <a:alpha val="0"/>
                          </a:schemeClr>
                        </a:gs>
                      </a:gsLst>
                      <a:lin ang="5400000" scaled="1"/>
                    </a:gradFill>
                    <a:latin typeface="思源黑体 CN Light" panose="020B0300000000000000" pitchFamily="34" charset="-122"/>
                    <a:ea typeface="字魂54号-贤黑" panose="00000500000000000000" pitchFamily="2" charset="-122"/>
                    <a:sym typeface="思源黑体" panose="020B0400000000000000" pitchFamily="34" charset="-122"/>
                  </a:endParaRPr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 rot="1279383">
                  <a:off x="482774" y="438290"/>
                  <a:ext cx="1000440" cy="1036256"/>
                  <a:chOff x="5263900" y="1799218"/>
                  <a:chExt cx="2804453" cy="2904854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 rot="20320617" flipH="1">
                    <a:off x="5263900" y="1799218"/>
                    <a:ext cx="2804453" cy="2049882"/>
                  </a:xfrm>
                  <a:prstGeom prst="line">
                    <a:avLst/>
                  </a:prstGeom>
                  <a:ln w="25400">
                    <a:gradFill flip="none" rotWithShape="1">
                      <a:gsLst>
                        <a:gs pos="0">
                          <a:schemeClr val="bg1"/>
                        </a:gs>
                        <a:gs pos="56000">
                          <a:srgbClr val="E0B07F"/>
                        </a:gs>
                        <a:gs pos="79000">
                          <a:srgbClr val="ED7D31"/>
                        </a:gs>
                        <a:gs pos="100000">
                          <a:srgbClr val="E0B07F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任意多边形: 形状 16"/>
                  <p:cNvSpPr/>
                  <p:nvPr/>
                </p:nvSpPr>
                <p:spPr>
                  <a:xfrm rot="2008142">
                    <a:off x="5326021" y="3632692"/>
                    <a:ext cx="319543" cy="1071380"/>
                  </a:xfrm>
                  <a:custGeom>
                    <a:avLst/>
                    <a:gdLst>
                      <a:gd name="connsiteX0" fmla="*/ 278285 w 319543"/>
                      <a:gd name="connsiteY0" fmla="*/ 0 h 1071380"/>
                      <a:gd name="connsiteX1" fmla="*/ 319543 w 319543"/>
                      <a:gd name="connsiteY1" fmla="*/ 0 h 1071380"/>
                      <a:gd name="connsiteX2" fmla="*/ 319543 w 319543"/>
                      <a:gd name="connsiteY2" fmla="*/ 601405 h 1071380"/>
                      <a:gd name="connsiteX3" fmla="*/ 0 w 319543"/>
                      <a:gd name="connsiteY3" fmla="*/ 1071380 h 1071380"/>
                      <a:gd name="connsiteX4" fmla="*/ 0 w 319543"/>
                      <a:gd name="connsiteY4" fmla="*/ 409295 h 1071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43" h="1071380">
                        <a:moveTo>
                          <a:pt x="278285" y="0"/>
                        </a:moveTo>
                        <a:lnTo>
                          <a:pt x="319543" y="0"/>
                        </a:lnTo>
                        <a:lnTo>
                          <a:pt x="319543" y="601405"/>
                        </a:lnTo>
                        <a:lnTo>
                          <a:pt x="0" y="1071380"/>
                        </a:lnTo>
                        <a:lnTo>
                          <a:pt x="0" y="40929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</p:grpSp>
          <p:cxnSp>
            <p:nvCxnSpPr>
              <p:cNvPr id="20" name="直接连接符 19"/>
              <p:cNvCxnSpPr/>
              <p:nvPr/>
            </p:nvCxnSpPr>
            <p:spPr>
              <a:xfrm flipH="1">
                <a:off x="511571" y="477269"/>
                <a:ext cx="462387" cy="337977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26B545"/>
                    </a:gs>
                    <a:gs pos="83000">
                      <a:srgbClr val="008142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接连接符 22"/>
            <p:cNvCxnSpPr/>
            <p:nvPr/>
          </p:nvCxnSpPr>
          <p:spPr>
            <a:xfrm>
              <a:off x="416412" y="955538"/>
              <a:ext cx="3509043" cy="3366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2">
                      <a:lumMod val="60000"/>
                      <a:lumOff val="40000"/>
                    </a:schemeClr>
                  </a:gs>
                  <a:gs pos="83000">
                    <a:srgbClr val="ED7D3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111250" y="414655"/>
            <a:ext cx="2482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atalogue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185" y="1506220"/>
            <a:ext cx="51130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</a:rPr>
              <a:t>Appearence</a:t>
            </a:r>
            <a:endParaRPr lang="en-US" altLang="zh-CN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C</a:t>
            </a:r>
            <a:r>
              <a:rPr lang="zh-CN" sz="3200">
                <a:sym typeface="+mn-ea"/>
              </a:rPr>
              <a:t>onfiguration</a:t>
            </a:r>
            <a:r>
              <a:rPr lang="en-US" altLang="zh-CN" sz="3200">
                <a:sym typeface="+mn-ea"/>
              </a:rPr>
              <a:t> 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sz="3200"/>
              <a:t>New </a:t>
            </a:r>
            <a:r>
              <a:rPr lang="en-US" altLang="zh-CN" sz="3200">
                <a:sym typeface="+mn-ea"/>
              </a:rPr>
              <a:t>Functions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Upgrate</a:t>
            </a:r>
            <a:r>
              <a:rPr lang="zh-CN" sz="3200">
                <a:solidFill>
                  <a:schemeClr val="tx1"/>
                </a:solidFill>
              </a:rPr>
              <a:t> </a:t>
            </a:r>
            <a:endParaRPr lang="zh-CN" sz="320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61100" y="1494155"/>
            <a:ext cx="516255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rgbClr val="FF0000"/>
                </a:solidFill>
                <a:sym typeface="+mn-ea"/>
              </a:rPr>
              <a:t>Patient central station 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◀</a:t>
            </a:r>
            <a:r>
              <a:rPr lang="en-US" altLang="zh-CN" sz="3200">
                <a:solidFill>
                  <a:schemeClr val="tx1"/>
                </a:solidFill>
                <a:sym typeface="+mn-ea"/>
              </a:rPr>
              <a:t> 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Internal structure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Maintenance &amp; Cleaning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Notes</a:t>
            </a:r>
            <a:endParaRPr lang="en-US" altLang="zh-CN" sz="32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909185" y="5861050"/>
            <a:ext cx="23736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Patient central station 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7535" y="810260"/>
            <a:ext cx="8456930" cy="489648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865630" y="5348605"/>
            <a:ext cx="2677160" cy="244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604010" y="62293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Indicator of statu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6" idx="0"/>
            <a:endCxn id="5" idx="2"/>
          </p:cNvCxnSpPr>
          <p:nvPr/>
        </p:nvCxnSpPr>
        <p:spPr>
          <a:xfrm flipV="1">
            <a:off x="2874010" y="5593080"/>
            <a:ext cx="330200" cy="63627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850390" y="897255"/>
            <a:ext cx="1315720" cy="2597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6163945" y="1019175"/>
            <a:ext cx="321310" cy="22987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728200" y="805180"/>
            <a:ext cx="627380" cy="1835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endCxn id="8" idx="1"/>
          </p:cNvCxnSpPr>
          <p:nvPr/>
        </p:nvCxnSpPr>
        <p:spPr>
          <a:xfrm>
            <a:off x="1299845" y="728980"/>
            <a:ext cx="550545" cy="29845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9" idx="0"/>
          </p:cNvCxnSpPr>
          <p:nvPr/>
        </p:nvCxnSpPr>
        <p:spPr>
          <a:xfrm>
            <a:off x="6316980" y="591185"/>
            <a:ext cx="7620" cy="427990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10" idx="0"/>
          </p:cNvCxnSpPr>
          <p:nvPr/>
        </p:nvCxnSpPr>
        <p:spPr>
          <a:xfrm flipH="1">
            <a:off x="10041890" y="621665"/>
            <a:ext cx="359410" cy="183515"/>
          </a:xfrm>
          <a:prstGeom prst="straightConnector1">
            <a:avLst/>
          </a:prstGeom>
          <a:ln w="38100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618490" y="165100"/>
            <a:ext cx="191325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Alarm inf</a:t>
            </a:r>
            <a:r>
              <a:rPr lang="en-US" altLang="zh-CN"/>
              <a:t>ormation</a:t>
            </a:r>
            <a:endParaRPr lang="en-US" altLang="zh-CN"/>
          </a:p>
        </p:txBody>
      </p:sp>
      <p:sp>
        <p:nvSpPr>
          <p:cNvPr id="16" name="文本框 15"/>
          <p:cNvSpPr txBox="1"/>
          <p:nvPr/>
        </p:nvSpPr>
        <p:spPr>
          <a:xfrm>
            <a:off x="5506085" y="253365"/>
            <a:ext cx="17767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Device number</a:t>
            </a:r>
            <a:endParaRPr lang="en-US" altLang="zh-CN"/>
          </a:p>
        </p:txBody>
      </p:sp>
      <p:sp>
        <p:nvSpPr>
          <p:cNvPr id="17" name="文本框 16"/>
          <p:cNvSpPr txBox="1"/>
          <p:nvPr/>
        </p:nvSpPr>
        <p:spPr>
          <a:xfrm>
            <a:off x="9652000" y="269875"/>
            <a:ext cx="15601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Exit buttom</a:t>
            </a:r>
            <a:endParaRPr lang="en-US" altLang="zh-CN"/>
          </a:p>
        </p:txBody>
      </p:sp>
      <p:sp>
        <p:nvSpPr>
          <p:cNvPr id="18" name="圆角矩形 17"/>
          <p:cNvSpPr/>
          <p:nvPr/>
        </p:nvSpPr>
        <p:spPr>
          <a:xfrm>
            <a:off x="3762375" y="3635375"/>
            <a:ext cx="2562225" cy="947420"/>
          </a:xfrm>
          <a:prstGeom prst="roundRect">
            <a:avLst>
              <a:gd name="adj" fmla="val 20978"/>
            </a:avLst>
          </a:prstGeom>
          <a:solidFill>
            <a:schemeClr val="bg1"/>
          </a:solidFill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l"/>
            <a:endParaRPr lang="en-US" altLang="zh-CN" sz="2000" b="1">
              <a:solidFill>
                <a:srgbClr val="FF0000"/>
              </a:solidFill>
            </a:endParaRPr>
          </a:p>
          <a:p>
            <a:pPr algn="l"/>
            <a:r>
              <a:rPr lang="en-US" altLang="zh-CN" sz="2000" b="1">
                <a:solidFill>
                  <a:srgbClr val="FF0000"/>
                </a:solidFill>
              </a:rPr>
              <a:t>Yellow:alarm</a:t>
            </a:r>
            <a:endParaRPr lang="en-US" altLang="zh-CN" sz="2000" b="1">
              <a:solidFill>
                <a:srgbClr val="FF0000"/>
              </a:solidFill>
            </a:endParaRPr>
          </a:p>
          <a:p>
            <a:pPr algn="l"/>
            <a:r>
              <a:rPr lang="en-US" altLang="zh-CN" sz="2000" b="1">
                <a:solidFill>
                  <a:srgbClr val="FF0000"/>
                </a:solidFill>
              </a:rPr>
              <a:t>Green:normal</a:t>
            </a:r>
            <a:endParaRPr lang="en-US" altLang="zh-CN" sz="2000" b="1">
              <a:solidFill>
                <a:srgbClr val="FF0000"/>
              </a:solidFill>
            </a:endParaRPr>
          </a:p>
          <a:p>
            <a:pPr algn="l"/>
            <a:r>
              <a:rPr lang="en-US" altLang="zh-CN" sz="2000" b="1">
                <a:solidFill>
                  <a:srgbClr val="FF0000"/>
                </a:solidFill>
              </a:rPr>
              <a:t>Black:not connect</a:t>
            </a:r>
            <a:endParaRPr lang="en-US" altLang="zh-CN"/>
          </a:p>
          <a:p>
            <a:pPr algn="ctr"/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548999a55857831ad6c0ea63e21ba3"/>
          <p:cNvPicPr>
            <a:picLocks noChangeAspect="1"/>
          </p:cNvPicPr>
          <p:nvPr/>
        </p:nvPicPr>
        <p:blipFill>
          <a:blip r:embed="rId1"/>
          <a:srcRect l="50338" t="3905" r="543" b="8382"/>
          <a:stretch>
            <a:fillRect/>
          </a:stretch>
        </p:blipFill>
        <p:spPr>
          <a:xfrm>
            <a:off x="1086485" y="1110615"/>
            <a:ext cx="3813175" cy="3831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23695" y="5057775"/>
            <a:ext cx="2738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Caculator</a:t>
            </a:r>
            <a:endParaRPr lang="en-US" altLang="zh-CN"/>
          </a:p>
        </p:txBody>
      </p:sp>
      <p:pic>
        <p:nvPicPr>
          <p:cNvPr id="5" name="图片 4" descr="c9bc636674ce900a33097aefd4602b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5670" y="1007745"/>
            <a:ext cx="5163185" cy="393446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7403465" y="5057775"/>
            <a:ext cx="25546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Patient information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626225" y="5495925"/>
            <a:ext cx="36226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/>
              <a:t>S10</a:t>
            </a:r>
            <a:endParaRPr sz="2800" b="1"/>
          </a:p>
          <a:p>
            <a:pPr algn="ctr"/>
            <a:r>
              <a:rPr sz="2000"/>
              <a:t>1</a:t>
            </a:r>
            <a:r>
              <a:rPr lang="en-US" sz="2000"/>
              <a:t>0</a:t>
            </a:r>
            <a:r>
              <a:rPr sz="2000"/>
              <a:t>.</a:t>
            </a:r>
            <a:r>
              <a:rPr lang="en-US" sz="2000"/>
              <a:t>4</a:t>
            </a:r>
            <a:r>
              <a:rPr sz="2000"/>
              <a:t> inch screen</a:t>
            </a:r>
            <a:endParaRPr lang="zh-CN" altLang="en-US" sz="2000"/>
          </a:p>
        </p:txBody>
      </p:sp>
      <p:sp>
        <p:nvSpPr>
          <p:cNvPr id="5" name="文本框 4"/>
          <p:cNvSpPr txBox="1"/>
          <p:nvPr/>
        </p:nvSpPr>
        <p:spPr>
          <a:xfrm>
            <a:off x="1257300" y="5571490"/>
            <a:ext cx="362267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sz="2800" b="1"/>
              <a:t>S12</a:t>
            </a:r>
            <a:endParaRPr sz="2800" b="1"/>
          </a:p>
          <a:p>
            <a:pPr algn="ctr"/>
            <a:r>
              <a:rPr sz="2000"/>
              <a:t>1</a:t>
            </a:r>
            <a:r>
              <a:rPr lang="en-US" sz="2000"/>
              <a:t>2</a:t>
            </a:r>
            <a:r>
              <a:rPr sz="2000"/>
              <a:t>.1 inch screen</a:t>
            </a:r>
            <a:endParaRPr lang="zh-CN" altLang="en-US" sz="2000"/>
          </a:p>
        </p:txBody>
      </p:sp>
      <p:pic>
        <p:nvPicPr>
          <p:cNvPr id="20482" name="图片 1" descr="S12正面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983" t="2594" r="2983" b="6648"/>
          <a:stretch>
            <a:fillRect/>
          </a:stretch>
        </p:blipFill>
        <p:spPr>
          <a:xfrm>
            <a:off x="1257300" y="1858645"/>
            <a:ext cx="3796030" cy="3232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S10(3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8395" y="1273810"/>
            <a:ext cx="5041900" cy="43110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5" name="文本框 4"/>
          <p:cNvSpPr txBox="1"/>
          <p:nvPr/>
        </p:nvSpPr>
        <p:spPr>
          <a:xfrm>
            <a:off x="2998470" y="4737100"/>
            <a:ext cx="619506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&lt;Downloading M6000C&gt;→&lt;Enter the M6000C document&gt;→&lt;Delete the “</a:t>
            </a:r>
            <a:r>
              <a:rPr lang="en-US" altLang="zh-CN" b="1">
                <a:solidFill>
                  <a:srgbClr val="FF0000"/>
                </a:solidFill>
              </a:rPr>
              <a:t>shutdown.exe</a:t>
            </a:r>
            <a:r>
              <a:rPr lang="en-US" altLang="zh-CN"/>
              <a:t>” or change its name&gt;→&lt;plug into the dongle&gt;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82880" y="116840"/>
            <a:ext cx="625729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ea typeface="+mn-lt"/>
              </a:rPr>
              <a:t>How to install the central station</a:t>
            </a:r>
            <a:endParaRPr lang="en-US" altLang="zh-CN" sz="3200" b="1">
              <a:solidFill>
                <a:srgbClr val="FF0000"/>
              </a:solidFill>
              <a:ea typeface="+mn-lt"/>
            </a:endParaRPr>
          </a:p>
        </p:txBody>
      </p:sp>
      <p:pic>
        <p:nvPicPr>
          <p:cNvPr id="8" name="图片 7" descr="8bc3f8fde4f63da8542c31601d6180d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04010" y="1859915"/>
            <a:ext cx="2524760" cy="147637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558290" y="3436620"/>
            <a:ext cx="26162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Dongle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7816215" y="3436620"/>
            <a:ext cx="17589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Shutdown.exe</a:t>
            </a:r>
            <a:endParaRPr lang="en-US" altLang="zh-CN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/>
          <a:srcRect r="32722"/>
          <a:stretch>
            <a:fillRect/>
          </a:stretch>
        </p:blipFill>
        <p:spPr>
          <a:xfrm>
            <a:off x="6440170" y="2150745"/>
            <a:ext cx="4511040" cy="11855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2880" y="116840"/>
            <a:ext cx="6731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ea typeface="+mn-lt"/>
              </a:rPr>
              <a:t>How to connect the central station</a:t>
            </a:r>
            <a:endParaRPr lang="en-US" altLang="zh-CN" sz="3200" b="1">
              <a:solidFill>
                <a:srgbClr val="FF0000"/>
              </a:solidFill>
              <a:ea typeface="+mn-lt"/>
            </a:endParaRPr>
          </a:p>
        </p:txBody>
      </p:sp>
      <p:pic>
        <p:nvPicPr>
          <p:cNvPr id="2" name="图片 1" descr="2020-10-26_10-34-2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14515" y="1403985"/>
            <a:ext cx="4210050" cy="315785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610475" y="4561840"/>
            <a:ext cx="3319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Enter the maintanance→the password is </a:t>
            </a:r>
            <a:r>
              <a:rPr lang="en-US" altLang="zh-CN">
                <a:solidFill>
                  <a:srgbClr val="FF0000"/>
                </a:solidFill>
              </a:rPr>
              <a:t>785623</a:t>
            </a:r>
            <a:endParaRPr lang="en-US" altLang="zh-CN">
              <a:solidFill>
                <a:srgbClr val="FF0000"/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2245" y="1134745"/>
            <a:ext cx="2774950" cy="36957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621155" y="5103495"/>
            <a:ext cx="263080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Connect the machine and computer use network cable 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2880" y="116840"/>
            <a:ext cx="6731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ea typeface="+mn-lt"/>
              </a:rPr>
              <a:t>How to connect the central station</a:t>
            </a:r>
            <a:endParaRPr lang="en-US" altLang="zh-CN" sz="3200" b="1">
              <a:solidFill>
                <a:srgbClr val="FF0000"/>
              </a:solidFill>
              <a:ea typeface="+mn-lt"/>
            </a:endParaRPr>
          </a:p>
        </p:txBody>
      </p:sp>
      <p:pic>
        <p:nvPicPr>
          <p:cNvPr id="3" name="图片 2" descr="2020-10-26_10-34-13"/>
          <p:cNvPicPr>
            <a:picLocks noChangeAspect="1"/>
          </p:cNvPicPr>
          <p:nvPr/>
        </p:nvPicPr>
        <p:blipFill>
          <a:blip r:embed="rId1"/>
          <a:srcRect t="18120" r="33370" b="10506"/>
          <a:stretch>
            <a:fillRect/>
          </a:stretch>
        </p:blipFill>
        <p:spPr>
          <a:xfrm>
            <a:off x="782320" y="1655445"/>
            <a:ext cx="3882390" cy="31191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94410" y="4905375"/>
            <a:ext cx="345757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Network Setup→Network Type</a:t>
            </a:r>
            <a:r>
              <a:rPr lang="en-US" altLang="zh-CN">
                <a:sym typeface="+mn-ea"/>
              </a:rPr>
              <a:t>→</a:t>
            </a:r>
            <a:r>
              <a:rPr lang="en-US" altLang="zh-CN"/>
              <a:t>choose</a:t>
            </a:r>
            <a:r>
              <a:rPr lang="en-US" altLang="zh-CN">
                <a:solidFill>
                  <a:srgbClr val="FF0000"/>
                </a:solidFill>
              </a:rPr>
              <a:t> LAN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701790" y="4905375"/>
            <a:ext cx="4289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Check the</a:t>
            </a:r>
            <a:r>
              <a:rPr lang="en-US" altLang="zh-CN">
                <a:solidFill>
                  <a:srgbClr val="FF0000"/>
                </a:solidFill>
              </a:rPr>
              <a:t> computer</a:t>
            </a:r>
            <a:r>
              <a:rPr lang="en-US" altLang="zh-CN"/>
              <a:t> IP</a:t>
            </a:r>
            <a:r>
              <a:rPr lang="en-US" altLang="zh-CN">
                <a:sym typeface="+mn-ea"/>
              </a:rPr>
              <a:t>→CMS→Central Monitor System→Enter the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 computer</a:t>
            </a:r>
            <a:r>
              <a:rPr lang="en-US" altLang="zh-CN">
                <a:sym typeface="+mn-ea"/>
              </a:rPr>
              <a:t> IP</a:t>
            </a:r>
            <a:endParaRPr lang="en-US" altLang="zh-CN"/>
          </a:p>
        </p:txBody>
      </p:sp>
      <p:pic>
        <p:nvPicPr>
          <p:cNvPr id="9" name="图片 8" descr="2020-10-26_10-34-25"/>
          <p:cNvPicPr>
            <a:picLocks noChangeAspect="1"/>
          </p:cNvPicPr>
          <p:nvPr/>
        </p:nvPicPr>
        <p:blipFill>
          <a:blip r:embed="rId2"/>
          <a:srcRect t="18403" r="6484" b="9201"/>
          <a:stretch>
            <a:fillRect/>
          </a:stretch>
        </p:blipFill>
        <p:spPr>
          <a:xfrm>
            <a:off x="5822315" y="1655445"/>
            <a:ext cx="5523865" cy="32073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2880" y="116840"/>
            <a:ext cx="6731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ea typeface="+mn-lt"/>
              </a:rPr>
              <a:t>How to connect the central station</a:t>
            </a:r>
            <a:endParaRPr lang="en-US" altLang="zh-CN" sz="3200" b="1">
              <a:solidFill>
                <a:srgbClr val="FF0000"/>
              </a:solidFill>
              <a:ea typeface="+mn-lt"/>
            </a:endParaRPr>
          </a:p>
        </p:txBody>
      </p:sp>
      <p:pic>
        <p:nvPicPr>
          <p:cNvPr id="3" name="图片 2" descr="2020-10-26_10-34-32"/>
          <p:cNvPicPr>
            <a:picLocks noChangeAspect="1"/>
          </p:cNvPicPr>
          <p:nvPr/>
        </p:nvPicPr>
        <p:blipFill>
          <a:blip r:embed="rId1"/>
          <a:srcRect t="19248" r="32760" b="9711"/>
          <a:stretch>
            <a:fillRect/>
          </a:stretch>
        </p:blipFill>
        <p:spPr>
          <a:xfrm>
            <a:off x="3295015" y="807085"/>
            <a:ext cx="4918710" cy="389763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2256155" y="4874260"/>
            <a:ext cx="767905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LAN</a:t>
            </a:r>
            <a:r>
              <a:rPr lang="en-US" altLang="zh-CN">
                <a:sym typeface="+mn-ea"/>
              </a:rPr>
              <a:t>→to change the IP Address' 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network segment</a:t>
            </a:r>
            <a:r>
              <a:rPr lang="en-US" altLang="zh-CN">
                <a:sym typeface="+mn-ea"/>
              </a:rPr>
              <a:t> are the same as your computer IP→change the Subnet Mask is the same as your computer Subnet Mask→change Gateway  is the same as your computer.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156460" y="5868670"/>
            <a:ext cx="714375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When you are done with all the settings, please remember </a:t>
            </a:r>
            <a:r>
              <a:rPr lang="en-US" altLang="zh-CN" sz="2000" b="1">
                <a:solidFill>
                  <a:srgbClr val="FF0000"/>
                </a:solidFill>
              </a:rPr>
              <a:t>restart</a:t>
            </a:r>
            <a:r>
              <a:rPr lang="en-US" altLang="zh-CN">
                <a:solidFill>
                  <a:srgbClr val="FF0000"/>
                </a:solidFill>
              </a:rPr>
              <a:t>.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182880" y="116840"/>
            <a:ext cx="673163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F0000"/>
                </a:solidFill>
                <a:ea typeface="+mn-lt"/>
              </a:rPr>
              <a:t>How to connect the central station</a:t>
            </a:r>
            <a:endParaRPr lang="en-US" altLang="zh-CN" sz="3200" b="1">
              <a:solidFill>
                <a:srgbClr val="FF0000"/>
              </a:solidFill>
              <a:ea typeface="+mn-lt"/>
            </a:endParaRPr>
          </a:p>
        </p:txBody>
      </p:sp>
      <p:pic>
        <p:nvPicPr>
          <p:cNvPr id="2" name="图片 1" descr="e823ec7d6d701cc364a179bd63665fa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00580" y="1182370"/>
            <a:ext cx="7990840" cy="44926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257550" y="5929630"/>
            <a:ext cx="53390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Successful connection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75127" y="194892"/>
            <a:ext cx="3550328" cy="983315"/>
            <a:chOff x="375127" y="194892"/>
            <a:chExt cx="3550328" cy="983315"/>
          </a:xfrm>
        </p:grpSpPr>
        <p:grpSp>
          <p:nvGrpSpPr>
            <p:cNvPr id="10" name="组合 9"/>
            <p:cNvGrpSpPr/>
            <p:nvPr/>
          </p:nvGrpSpPr>
          <p:grpSpPr>
            <a:xfrm>
              <a:off x="375127" y="194892"/>
              <a:ext cx="744842" cy="983315"/>
              <a:chOff x="375127" y="194892"/>
              <a:chExt cx="744842" cy="98331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75127" y="194892"/>
                <a:ext cx="744842" cy="983315"/>
                <a:chOff x="482774" y="153800"/>
                <a:chExt cx="1000440" cy="1320746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538226" y="153800"/>
                  <a:ext cx="56764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8000">
                      <a:gradFill>
                        <a:gsLst>
                          <a:gs pos="36000">
                            <a:schemeClr val="bg1"/>
                          </a:gs>
                          <a:gs pos="100000">
                            <a:schemeClr val="tx1">
                              <a:lumMod val="50000"/>
                              <a:lumOff val="50000"/>
                            </a:schemeClr>
                          </a:gs>
                        </a:gsLst>
                        <a:lin ang="5400000" scaled="1"/>
                      </a:gra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defRPr>
                  </a:lvl1pPr>
                </a:lstStyle>
                <a:p>
                  <a:endParaRPr lang="zh-CN" altLang="en-US" sz="6600" dirty="0">
                    <a:gradFill>
                      <a:gsLst>
                        <a:gs pos="36000">
                          <a:schemeClr val="bg1"/>
                        </a:gs>
                        <a:gs pos="70000">
                          <a:schemeClr val="tx1">
                            <a:lumMod val="50000"/>
                            <a:lumOff val="50000"/>
                            <a:alpha val="0"/>
                          </a:schemeClr>
                        </a:gs>
                      </a:gsLst>
                      <a:lin ang="5400000" scaled="1"/>
                    </a:gradFill>
                    <a:latin typeface="思源黑体 CN Light" panose="020B0300000000000000" pitchFamily="34" charset="-122"/>
                    <a:ea typeface="字魂54号-贤黑" panose="00000500000000000000" pitchFamily="2" charset="-122"/>
                    <a:sym typeface="思源黑体" panose="020B0400000000000000" pitchFamily="34" charset="-122"/>
                  </a:endParaRPr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 rot="1279383">
                  <a:off x="482774" y="438290"/>
                  <a:ext cx="1000440" cy="1036256"/>
                  <a:chOff x="5263900" y="1799218"/>
                  <a:chExt cx="2804453" cy="2904854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 rot="20320617" flipH="1">
                    <a:off x="5263900" y="1799218"/>
                    <a:ext cx="2804453" cy="2049882"/>
                  </a:xfrm>
                  <a:prstGeom prst="line">
                    <a:avLst/>
                  </a:prstGeom>
                  <a:ln w="25400">
                    <a:gradFill flip="none" rotWithShape="1">
                      <a:gsLst>
                        <a:gs pos="0">
                          <a:schemeClr val="bg1"/>
                        </a:gs>
                        <a:gs pos="56000">
                          <a:srgbClr val="E0B07F"/>
                        </a:gs>
                        <a:gs pos="79000">
                          <a:srgbClr val="ED7D31"/>
                        </a:gs>
                        <a:gs pos="100000">
                          <a:srgbClr val="E0B07F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任意多边形: 形状 16"/>
                  <p:cNvSpPr/>
                  <p:nvPr/>
                </p:nvSpPr>
                <p:spPr>
                  <a:xfrm rot="2008142">
                    <a:off x="5326021" y="3632692"/>
                    <a:ext cx="319543" cy="1071380"/>
                  </a:xfrm>
                  <a:custGeom>
                    <a:avLst/>
                    <a:gdLst>
                      <a:gd name="connsiteX0" fmla="*/ 278285 w 319543"/>
                      <a:gd name="connsiteY0" fmla="*/ 0 h 1071380"/>
                      <a:gd name="connsiteX1" fmla="*/ 319543 w 319543"/>
                      <a:gd name="connsiteY1" fmla="*/ 0 h 1071380"/>
                      <a:gd name="connsiteX2" fmla="*/ 319543 w 319543"/>
                      <a:gd name="connsiteY2" fmla="*/ 601405 h 1071380"/>
                      <a:gd name="connsiteX3" fmla="*/ 0 w 319543"/>
                      <a:gd name="connsiteY3" fmla="*/ 1071380 h 1071380"/>
                      <a:gd name="connsiteX4" fmla="*/ 0 w 319543"/>
                      <a:gd name="connsiteY4" fmla="*/ 409295 h 1071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43" h="1071380">
                        <a:moveTo>
                          <a:pt x="278285" y="0"/>
                        </a:moveTo>
                        <a:lnTo>
                          <a:pt x="319543" y="0"/>
                        </a:lnTo>
                        <a:lnTo>
                          <a:pt x="319543" y="601405"/>
                        </a:lnTo>
                        <a:lnTo>
                          <a:pt x="0" y="1071380"/>
                        </a:lnTo>
                        <a:lnTo>
                          <a:pt x="0" y="40929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</p:grpSp>
          <p:cxnSp>
            <p:nvCxnSpPr>
              <p:cNvPr id="20" name="直接连接符 19"/>
              <p:cNvCxnSpPr/>
              <p:nvPr/>
            </p:nvCxnSpPr>
            <p:spPr>
              <a:xfrm flipH="1">
                <a:off x="511571" y="477269"/>
                <a:ext cx="462387" cy="337977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26B545"/>
                    </a:gs>
                    <a:gs pos="83000">
                      <a:srgbClr val="008142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接连接符 22"/>
            <p:cNvCxnSpPr/>
            <p:nvPr/>
          </p:nvCxnSpPr>
          <p:spPr>
            <a:xfrm>
              <a:off x="416412" y="955538"/>
              <a:ext cx="3509043" cy="3366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2">
                      <a:lumMod val="60000"/>
                      <a:lumOff val="40000"/>
                    </a:schemeClr>
                  </a:gs>
                  <a:gs pos="83000">
                    <a:srgbClr val="ED7D3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111250" y="414655"/>
            <a:ext cx="2482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atalogue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185" y="1506220"/>
            <a:ext cx="51130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</a:rPr>
              <a:t>Appearence</a:t>
            </a:r>
            <a:endParaRPr lang="en-US" altLang="zh-CN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C</a:t>
            </a:r>
            <a:r>
              <a:rPr lang="zh-CN" sz="3200">
                <a:sym typeface="+mn-ea"/>
              </a:rPr>
              <a:t>onfiguration</a:t>
            </a:r>
            <a:r>
              <a:rPr lang="en-US" altLang="zh-CN" sz="3200">
                <a:sym typeface="+mn-ea"/>
              </a:rPr>
              <a:t> 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sz="3200"/>
              <a:t>New </a:t>
            </a:r>
            <a:r>
              <a:rPr lang="en-US" altLang="zh-CN" sz="3200">
                <a:sym typeface="+mn-ea"/>
              </a:rPr>
              <a:t>Functions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Upgrate</a:t>
            </a:r>
            <a:r>
              <a:rPr lang="zh-CN" sz="3200">
                <a:solidFill>
                  <a:schemeClr val="tx1"/>
                </a:solidFill>
              </a:rPr>
              <a:t> </a:t>
            </a:r>
            <a:endParaRPr lang="zh-CN" sz="320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261100" y="1494155"/>
            <a:ext cx="5162550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Patient central station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sym typeface="+mn-ea"/>
              </a:rPr>
              <a:t> 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rgbClr val="FF0000"/>
                </a:solidFill>
                <a:sym typeface="+mn-ea"/>
              </a:rPr>
              <a:t>Internal structure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◀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Maintenance &amp; Cleaning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Notes</a:t>
            </a:r>
            <a:endParaRPr lang="en-US" altLang="zh-CN" sz="32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M10&amp;M12 多参数监护仪维护手册（英文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11755" y="904875"/>
            <a:ext cx="6840220" cy="5661660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 rot="420000">
            <a:off x="3559175" y="3886835"/>
            <a:ext cx="471805" cy="149669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>
              <a:solidFill>
                <a:srgbClr val="FF0000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5961380" y="3152140"/>
            <a:ext cx="1652270" cy="803275"/>
          </a:xfrm>
          <a:prstGeom prst="round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464935" y="6118225"/>
            <a:ext cx="1573530" cy="36195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768725" y="5320665"/>
            <a:ext cx="629285" cy="86487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7613650" y="3184525"/>
            <a:ext cx="2124710" cy="3752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endCxn id="8" idx="2"/>
          </p:cNvCxnSpPr>
          <p:nvPr/>
        </p:nvCxnSpPr>
        <p:spPr>
          <a:xfrm>
            <a:off x="1650365" y="3677285"/>
            <a:ext cx="1910715" cy="9296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>
            <a:endCxn id="18" idx="1"/>
          </p:cNvCxnSpPr>
          <p:nvPr/>
        </p:nvCxnSpPr>
        <p:spPr>
          <a:xfrm flipV="1">
            <a:off x="1377315" y="5753100"/>
            <a:ext cx="2391410" cy="6527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endCxn id="12" idx="3"/>
          </p:cNvCxnSpPr>
          <p:nvPr/>
        </p:nvCxnSpPr>
        <p:spPr>
          <a:xfrm flipH="1">
            <a:off x="8038465" y="5709285"/>
            <a:ext cx="1903095" cy="5899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423545" y="3152140"/>
            <a:ext cx="14789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solidFill>
                  <a:srgbClr val="FF0000"/>
                </a:solidFill>
              </a:rPr>
              <a:t>Parameter</a:t>
            </a:r>
            <a:endParaRPr lang="en-US" altLang="zh-CN">
              <a:solidFill>
                <a:srgbClr val="FF0000"/>
              </a:solidFill>
            </a:endParaRPr>
          </a:p>
          <a:p>
            <a:pPr algn="ctr"/>
            <a:r>
              <a:rPr lang="en-US" altLang="zh-CN">
                <a:solidFill>
                  <a:srgbClr val="FF0000"/>
                </a:solidFill>
              </a:rPr>
              <a:t>interface</a:t>
            </a:r>
            <a:endParaRPr lang="en-US" altLang="zh-CN">
              <a:solidFill>
                <a:srgbClr val="FF0000"/>
              </a:solidFill>
            </a:endParaRPr>
          </a:p>
          <a:p>
            <a:pPr algn="ctr"/>
            <a:r>
              <a:rPr lang="en-US" altLang="zh-CN">
                <a:solidFill>
                  <a:srgbClr val="FF0000"/>
                </a:solidFill>
              </a:rPr>
              <a:t>board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6265" y="5976620"/>
            <a:ext cx="11328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NIBP pump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941560" y="5320665"/>
            <a:ext cx="1620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Alarm light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9544685" y="2783840"/>
            <a:ext cx="1861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Power modules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3670" y="89535"/>
            <a:ext cx="3368675" cy="5835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3200" b="1">
                <a:solidFill>
                  <a:srgbClr val="FF0000"/>
                </a:solidFill>
                <a:sym typeface="+mn-ea"/>
              </a:rPr>
              <a:t>Internal structure</a:t>
            </a:r>
            <a:endParaRPr lang="en-US" altLang="zh-CN" sz="3200" b="1">
              <a:solidFill>
                <a:srgbClr val="FF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738360" y="3957955"/>
            <a:ext cx="14338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Mainboard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4" name="直接箭头连接符 3"/>
          <p:cNvCxnSpPr/>
          <p:nvPr/>
        </p:nvCxnSpPr>
        <p:spPr>
          <a:xfrm flipH="1">
            <a:off x="7816850" y="4289425"/>
            <a:ext cx="2044065" cy="5334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M10&amp;M12 多参数监护仪维护手册（英文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18715" y="1109980"/>
            <a:ext cx="7737475" cy="53282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358890" y="1214120"/>
            <a:ext cx="2587625" cy="1383030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367280" y="1891030"/>
            <a:ext cx="1025525" cy="452882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374255" y="2647315"/>
            <a:ext cx="2757170" cy="37623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512185" y="5185410"/>
            <a:ext cx="3334385" cy="12439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2" name="文本框 51"/>
          <p:cNvSpPr txBox="1"/>
          <p:nvPr/>
        </p:nvSpPr>
        <p:spPr>
          <a:xfrm>
            <a:off x="7557770" y="567690"/>
            <a:ext cx="138874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Display area 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299700" y="3106420"/>
            <a:ext cx="13589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Parameters area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299700" y="5152390"/>
            <a:ext cx="16078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Optional function area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2470" y="3106420"/>
            <a:ext cx="13589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Extension interfaces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12470" y="5484495"/>
            <a:ext cx="13589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Power supply area</a:t>
            </a:r>
            <a:endParaRPr lang="en-US" altLang="zh-CN">
              <a:solidFill>
                <a:srgbClr val="FF0000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13690" y="93345"/>
            <a:ext cx="37261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Mainboard-- </a:t>
            </a:r>
            <a:r>
              <a:rPr lang="en-US" altLang="zh-CN" sz="20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All in one</a:t>
            </a:r>
            <a:endParaRPr lang="en-US" altLang="zh-CN" sz="20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1679575" y="3418840"/>
            <a:ext cx="995045" cy="196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1831975" y="5797550"/>
            <a:ext cx="2207895" cy="349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7981315" y="935990"/>
            <a:ext cx="153670" cy="1022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9665335" y="3751580"/>
            <a:ext cx="1017270" cy="3187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9665335" y="5713095"/>
            <a:ext cx="697230" cy="844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2141220" y="1163955"/>
            <a:ext cx="871855" cy="4133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25475" y="567690"/>
            <a:ext cx="20491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10.4 inch LCD board connector</a:t>
            </a:r>
            <a:endParaRPr lang="en-US" altLang="zh-CN">
              <a:solidFill>
                <a:srgbClr val="FF0000"/>
              </a:solidFill>
            </a:endParaRPr>
          </a:p>
        </p:txBody>
      </p:sp>
      <p:cxnSp>
        <p:nvCxnSpPr>
          <p:cNvPr id="19" name="直接箭头连接符 18"/>
          <p:cNvCxnSpPr/>
          <p:nvPr/>
        </p:nvCxnSpPr>
        <p:spPr>
          <a:xfrm flipH="1" flipV="1">
            <a:off x="6852285" y="751205"/>
            <a:ext cx="459105" cy="1391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5646420" y="29845"/>
            <a:ext cx="19113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solidFill>
                  <a:srgbClr val="FF0000"/>
                </a:solidFill>
              </a:rPr>
              <a:t>12.1 inch LCD board connector</a:t>
            </a:r>
            <a:endParaRPr lang="en-US" altLang="zh-CN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30505" y="189230"/>
            <a:ext cx="62788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Internal structural advantages of M12</a:t>
            </a:r>
            <a:endParaRPr lang="zh-CN" altLang="en-US" sz="24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98895" y="2181225"/>
            <a:ext cx="5256530" cy="2676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400"/>
              <a:t>1. </a:t>
            </a:r>
            <a:r>
              <a:rPr lang="en-US" altLang="zh-CN" sz="2400"/>
              <a:t>C</a:t>
            </a:r>
            <a:r>
              <a:rPr lang="zh-CN" altLang="en-US" sz="2400"/>
              <a:t>ompact structure, high integration strength and </a:t>
            </a:r>
            <a:r>
              <a:rPr lang="zh-CN" altLang="en-US" sz="2400">
                <a:solidFill>
                  <a:srgbClr val="FF0000"/>
                </a:solidFill>
              </a:rPr>
              <a:t>strong anti-interference ability</a:t>
            </a:r>
            <a:r>
              <a:rPr lang="en-US" altLang="zh-CN" sz="2400">
                <a:solidFill>
                  <a:srgbClr val="FF0000"/>
                </a:solidFill>
              </a:rPr>
              <a:t>.</a:t>
            </a:r>
            <a:endParaRPr lang="zh-CN" altLang="en-US" sz="2400"/>
          </a:p>
          <a:p>
            <a:r>
              <a:rPr lang="zh-CN" altLang="en-US" sz="2400"/>
              <a:t>2. Good heat dissipation</a:t>
            </a:r>
            <a:r>
              <a:rPr lang="en-US" altLang="zh-CN" sz="2400"/>
              <a:t>.</a:t>
            </a:r>
            <a:endParaRPr lang="zh-CN" altLang="en-US" sz="2400"/>
          </a:p>
          <a:p>
            <a:r>
              <a:rPr lang="zh-CN" altLang="en-US" sz="2400"/>
              <a:t>3. Convenient selection of various functions</a:t>
            </a:r>
            <a:r>
              <a:rPr lang="en-US" altLang="zh-CN" sz="2400"/>
              <a:t>.</a:t>
            </a:r>
            <a:endParaRPr lang="en-US" altLang="zh-CN" sz="2400"/>
          </a:p>
          <a:p>
            <a:r>
              <a:rPr lang="en-US" altLang="zh-CN" sz="2400"/>
              <a:t>4. Easy maintenance </a:t>
            </a:r>
            <a:endParaRPr lang="en-US" altLang="zh-CN" sz="2400"/>
          </a:p>
        </p:txBody>
      </p:sp>
      <p:pic>
        <p:nvPicPr>
          <p:cNvPr id="5" name="图片 4" descr="M10&amp;M12 多参数监护仪维护手册（英文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9645" y="1348105"/>
            <a:ext cx="4799965" cy="39731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75127" y="194892"/>
            <a:ext cx="3550328" cy="983315"/>
            <a:chOff x="375127" y="194892"/>
            <a:chExt cx="3550328" cy="983315"/>
          </a:xfrm>
        </p:grpSpPr>
        <p:grpSp>
          <p:nvGrpSpPr>
            <p:cNvPr id="10" name="组合 9"/>
            <p:cNvGrpSpPr/>
            <p:nvPr/>
          </p:nvGrpSpPr>
          <p:grpSpPr>
            <a:xfrm>
              <a:off x="375127" y="194892"/>
              <a:ext cx="744842" cy="983315"/>
              <a:chOff x="375127" y="194892"/>
              <a:chExt cx="744842" cy="98331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75127" y="194892"/>
                <a:ext cx="744842" cy="983315"/>
                <a:chOff x="482774" y="153800"/>
                <a:chExt cx="1000440" cy="1320746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538226" y="153800"/>
                  <a:ext cx="56764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8000">
                      <a:gradFill>
                        <a:gsLst>
                          <a:gs pos="36000">
                            <a:schemeClr val="bg1"/>
                          </a:gs>
                          <a:gs pos="100000">
                            <a:schemeClr val="tx1">
                              <a:lumMod val="50000"/>
                              <a:lumOff val="50000"/>
                            </a:schemeClr>
                          </a:gs>
                        </a:gsLst>
                        <a:lin ang="5400000" scaled="1"/>
                      </a:gra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defRPr>
                  </a:lvl1pPr>
                </a:lstStyle>
                <a:p>
                  <a:endParaRPr lang="zh-CN" altLang="en-US" sz="6600" dirty="0">
                    <a:gradFill>
                      <a:gsLst>
                        <a:gs pos="36000">
                          <a:schemeClr val="bg1"/>
                        </a:gs>
                        <a:gs pos="70000">
                          <a:schemeClr val="tx1">
                            <a:lumMod val="50000"/>
                            <a:lumOff val="50000"/>
                            <a:alpha val="0"/>
                          </a:schemeClr>
                        </a:gs>
                      </a:gsLst>
                      <a:lin ang="5400000" scaled="1"/>
                    </a:gradFill>
                    <a:latin typeface="思源黑体 CN Light" panose="020B0300000000000000" pitchFamily="34" charset="-122"/>
                    <a:ea typeface="字魂54号-贤黑" panose="00000500000000000000" pitchFamily="2" charset="-122"/>
                    <a:sym typeface="思源黑体" panose="020B0400000000000000" pitchFamily="34" charset="-122"/>
                  </a:endParaRPr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 rot="1279383">
                  <a:off x="482774" y="438290"/>
                  <a:ext cx="1000440" cy="1036256"/>
                  <a:chOff x="5263900" y="1799218"/>
                  <a:chExt cx="2804453" cy="2904854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 rot="20320617" flipH="1">
                    <a:off x="5263900" y="1799218"/>
                    <a:ext cx="2804453" cy="2049882"/>
                  </a:xfrm>
                  <a:prstGeom prst="line">
                    <a:avLst/>
                  </a:prstGeom>
                  <a:ln w="25400">
                    <a:gradFill flip="none" rotWithShape="1">
                      <a:gsLst>
                        <a:gs pos="0">
                          <a:schemeClr val="bg1"/>
                        </a:gs>
                        <a:gs pos="56000">
                          <a:srgbClr val="E0B07F"/>
                        </a:gs>
                        <a:gs pos="79000">
                          <a:srgbClr val="ED7D31"/>
                        </a:gs>
                        <a:gs pos="100000">
                          <a:srgbClr val="E0B07F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任意多边形: 形状 16"/>
                  <p:cNvSpPr/>
                  <p:nvPr/>
                </p:nvSpPr>
                <p:spPr>
                  <a:xfrm rot="2008142">
                    <a:off x="5326021" y="3632692"/>
                    <a:ext cx="319543" cy="1071380"/>
                  </a:xfrm>
                  <a:custGeom>
                    <a:avLst/>
                    <a:gdLst>
                      <a:gd name="connsiteX0" fmla="*/ 278285 w 319543"/>
                      <a:gd name="connsiteY0" fmla="*/ 0 h 1071380"/>
                      <a:gd name="connsiteX1" fmla="*/ 319543 w 319543"/>
                      <a:gd name="connsiteY1" fmla="*/ 0 h 1071380"/>
                      <a:gd name="connsiteX2" fmla="*/ 319543 w 319543"/>
                      <a:gd name="connsiteY2" fmla="*/ 601405 h 1071380"/>
                      <a:gd name="connsiteX3" fmla="*/ 0 w 319543"/>
                      <a:gd name="connsiteY3" fmla="*/ 1071380 h 1071380"/>
                      <a:gd name="connsiteX4" fmla="*/ 0 w 319543"/>
                      <a:gd name="connsiteY4" fmla="*/ 409295 h 1071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43" h="1071380">
                        <a:moveTo>
                          <a:pt x="278285" y="0"/>
                        </a:moveTo>
                        <a:lnTo>
                          <a:pt x="319543" y="0"/>
                        </a:lnTo>
                        <a:lnTo>
                          <a:pt x="319543" y="601405"/>
                        </a:lnTo>
                        <a:lnTo>
                          <a:pt x="0" y="1071380"/>
                        </a:lnTo>
                        <a:lnTo>
                          <a:pt x="0" y="40929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</p:grpSp>
          <p:cxnSp>
            <p:nvCxnSpPr>
              <p:cNvPr id="20" name="直接连接符 19"/>
              <p:cNvCxnSpPr/>
              <p:nvPr/>
            </p:nvCxnSpPr>
            <p:spPr>
              <a:xfrm flipH="1">
                <a:off x="511571" y="477269"/>
                <a:ext cx="462387" cy="337977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26B545"/>
                    </a:gs>
                    <a:gs pos="83000">
                      <a:srgbClr val="008142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接连接符 22"/>
            <p:cNvCxnSpPr/>
            <p:nvPr/>
          </p:nvCxnSpPr>
          <p:spPr>
            <a:xfrm>
              <a:off x="416412" y="955538"/>
              <a:ext cx="3509043" cy="3366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2">
                      <a:lumMod val="60000"/>
                      <a:lumOff val="40000"/>
                    </a:schemeClr>
                  </a:gs>
                  <a:gs pos="83000">
                    <a:srgbClr val="ED7D3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111250" y="414655"/>
            <a:ext cx="2482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atalogue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185" y="1506220"/>
            <a:ext cx="51130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</a:rPr>
              <a:t>Appearence</a:t>
            </a:r>
            <a:endParaRPr lang="en-US" altLang="zh-CN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C</a:t>
            </a:r>
            <a:r>
              <a:rPr lang="zh-CN" sz="3200">
                <a:sym typeface="+mn-ea"/>
              </a:rPr>
              <a:t>onfiguration</a:t>
            </a:r>
            <a:r>
              <a:rPr lang="en-US" altLang="zh-CN" sz="3200">
                <a:sym typeface="+mn-ea"/>
              </a:rPr>
              <a:t> 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sz="3200"/>
              <a:t>New </a:t>
            </a:r>
            <a:r>
              <a:rPr lang="en-US" altLang="zh-CN" sz="3200">
                <a:sym typeface="+mn-ea"/>
              </a:rPr>
              <a:t>Functions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Upgrate</a:t>
            </a:r>
            <a:r>
              <a:rPr lang="zh-CN" sz="3200">
                <a:solidFill>
                  <a:schemeClr val="tx1"/>
                </a:solidFill>
              </a:rPr>
              <a:t> </a:t>
            </a:r>
            <a:endParaRPr lang="zh-CN" sz="320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31205" y="1494155"/>
            <a:ext cx="55924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Patient central station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sym typeface="+mn-ea"/>
              </a:rPr>
              <a:t> 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Internal structure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rgbClr val="FF0000"/>
                </a:solidFill>
                <a:sym typeface="+mn-ea"/>
              </a:rPr>
              <a:t>Maintenance &amp; Cleaning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◀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Notes</a:t>
            </a:r>
            <a:endParaRPr lang="en-US" altLang="zh-CN" sz="320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 descr="S12(3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61715" y="1249680"/>
            <a:ext cx="5343525" cy="4708525"/>
          </a:xfrm>
          <a:prstGeom prst="rect">
            <a:avLst/>
          </a:prstGeom>
        </p:spPr>
      </p:pic>
      <p:cxnSp>
        <p:nvCxnSpPr>
          <p:cNvPr id="3" name="直接箭头连接符 2"/>
          <p:cNvCxnSpPr/>
          <p:nvPr/>
        </p:nvCxnSpPr>
        <p:spPr>
          <a:xfrm flipH="1">
            <a:off x="7506335" y="920750"/>
            <a:ext cx="251460" cy="7366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6584950" y="1047115"/>
            <a:ext cx="320675" cy="4845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 flipV="1">
            <a:off x="2305685" y="3257550"/>
            <a:ext cx="1958975" cy="1619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8665845" y="4161155"/>
            <a:ext cx="629285" cy="502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H="1">
            <a:off x="8665845" y="4756785"/>
            <a:ext cx="791210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5781040" y="678815"/>
            <a:ext cx="1725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Light induction</a:t>
            </a:r>
            <a:endParaRPr lang="en-US" altLang="zh-CN"/>
          </a:p>
        </p:txBody>
      </p:sp>
      <p:sp>
        <p:nvSpPr>
          <p:cNvPr id="14" name="文本框 13"/>
          <p:cNvSpPr txBox="1"/>
          <p:nvPr/>
        </p:nvSpPr>
        <p:spPr>
          <a:xfrm>
            <a:off x="7003415" y="552450"/>
            <a:ext cx="2210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Alarm lamp</a:t>
            </a:r>
            <a:endParaRPr lang="en-US" altLang="zh-CN"/>
          </a:p>
        </p:txBody>
      </p:sp>
      <p:sp>
        <p:nvSpPr>
          <p:cNvPr id="15" name="文本框 14"/>
          <p:cNvSpPr txBox="1"/>
          <p:nvPr/>
        </p:nvSpPr>
        <p:spPr>
          <a:xfrm>
            <a:off x="613410" y="3257550"/>
            <a:ext cx="18103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Display screen</a:t>
            </a:r>
            <a:endParaRPr lang="en-US" altLang="zh-CN"/>
          </a:p>
        </p:txBody>
      </p:sp>
      <p:sp>
        <p:nvSpPr>
          <p:cNvPr id="21" name="文本框 20"/>
          <p:cNvSpPr txBox="1"/>
          <p:nvPr/>
        </p:nvSpPr>
        <p:spPr>
          <a:xfrm>
            <a:off x="9295130" y="3970655"/>
            <a:ext cx="24466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Power indicating lamp</a:t>
            </a:r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9625330" y="4434205"/>
            <a:ext cx="32607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Battery charging </a:t>
            </a:r>
            <a:endParaRPr lang="en-US" altLang="zh-CN"/>
          </a:p>
          <a:p>
            <a:r>
              <a:rPr lang="en-US" altLang="zh-CN"/>
              <a:t>indicating lamp</a:t>
            </a: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257175" y="156845"/>
            <a:ext cx="25228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Appearence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6835140" y="909955"/>
            <a:ext cx="3164840" cy="1937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4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en-US" altLang="zh-CN" sz="28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check battery performance</a:t>
            </a:r>
            <a:endParaRPr lang="en-US" altLang="zh-CN" sz="28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45530" y="2994025"/>
            <a:ext cx="5135245" cy="29997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/>
              <a:t>1. Stop the monitoring work of the monitor.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2. Connect the AC power supply and continue to charge the battery until it is fully charged.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3. Disconnect the AC power supply, and let the monitor run on the battery until it is powered off.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4. The working time of the battery directly reflects its performance</a:t>
            </a:r>
            <a:endParaRPr lang="en-US" altLang="zh-CN"/>
          </a:p>
        </p:txBody>
      </p:sp>
      <p:sp>
        <p:nvSpPr>
          <p:cNvPr id="7" name="文本框 6"/>
          <p:cNvSpPr txBox="1"/>
          <p:nvPr/>
        </p:nvSpPr>
        <p:spPr>
          <a:xfrm>
            <a:off x="1073150" y="6063615"/>
            <a:ext cx="729932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 b="1">
                <a:solidFill>
                  <a:srgbClr val="FF0000"/>
                </a:solidFill>
              </a:rPr>
              <a:t>Note</a:t>
            </a:r>
            <a:r>
              <a:rPr lang="zh-CN" altLang="en-US" sz="2000" b="1">
                <a:solidFill>
                  <a:srgbClr val="FF0000"/>
                </a:solidFill>
              </a:rPr>
              <a:t>：</a:t>
            </a:r>
            <a:r>
              <a:rPr lang="en-US" altLang="zh-CN" sz="2000" b="1">
                <a:solidFill>
                  <a:srgbClr val="FF0000"/>
                </a:solidFill>
              </a:rPr>
              <a:t>Please check the battery performance every 2 years.</a:t>
            </a:r>
            <a:endParaRPr lang="en-US" altLang="zh-CN" sz="2000" b="1">
              <a:solidFill>
                <a:srgbClr val="FF000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82880" y="127000"/>
            <a:ext cx="349440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Battery maintenance </a:t>
            </a:r>
            <a:endParaRPr lang="en-US" altLang="zh-CN" sz="24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6"/>
          <p:cNvSpPr/>
          <p:nvPr/>
        </p:nvSpPr>
        <p:spPr>
          <a:xfrm>
            <a:off x="6254750" y="1039495"/>
            <a:ext cx="580390" cy="1807845"/>
          </a:xfrm>
          <a:prstGeom prst="rect">
            <a:avLst/>
          </a:prstGeom>
          <a:solidFill>
            <a:srgbClr val="F26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9" name="图片 8" descr="M10&amp;M12 多参数监护仪维护手册（英文）"/>
          <p:cNvPicPr>
            <a:picLocks noChangeAspect="1"/>
          </p:cNvPicPr>
          <p:nvPr/>
        </p:nvPicPr>
        <p:blipFill>
          <a:blip r:embed="rId1"/>
          <a:srcRect t="24648" r="56467"/>
          <a:stretch>
            <a:fillRect/>
          </a:stretch>
        </p:blipFill>
        <p:spPr>
          <a:xfrm>
            <a:off x="1177290" y="2443480"/>
            <a:ext cx="4023360" cy="29521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182880" y="127000"/>
            <a:ext cx="3654425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Battery </a:t>
            </a:r>
            <a:r>
              <a:rPr lang="en-US" altLang="zh-CN"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maintenance </a:t>
            </a:r>
            <a:endParaRPr lang="en-US" altLang="zh-CN" sz="24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66205" y="480060"/>
            <a:ext cx="2676525" cy="1937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4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How</a:t>
            </a:r>
            <a:r>
              <a:rPr lang="en-US" altLang="zh-CN" sz="28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28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 optimize a battery </a:t>
            </a:r>
            <a:endParaRPr lang="en-US" altLang="zh-CN" sz="28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6"/>
          <p:cNvSpPr/>
          <p:nvPr/>
        </p:nvSpPr>
        <p:spPr>
          <a:xfrm>
            <a:off x="5885815" y="609600"/>
            <a:ext cx="580390" cy="1807845"/>
          </a:xfrm>
          <a:prstGeom prst="rect">
            <a:avLst/>
          </a:prstGeom>
          <a:solidFill>
            <a:srgbClr val="F26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01055" y="2482215"/>
            <a:ext cx="5118100" cy="34150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1. Stop the monitoring work of the monitor.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>
                <a:sym typeface="+mn-ea"/>
              </a:rPr>
              <a:t>2. Connect the AC power supply and continue to charge the battery until it is fully charged.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3. Unplug the </a:t>
            </a:r>
            <a:r>
              <a:rPr lang="zh-CN" altLang="en-US">
                <a:sym typeface="+mn-ea"/>
              </a:rPr>
              <a:t>AC power supply and let the monitor run on the battery until it is powered off.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4. Reconnect the monitor to the power </a:t>
            </a:r>
            <a:r>
              <a:rPr lang="en-US" altLang="zh-CN"/>
              <a:t>code </a:t>
            </a:r>
            <a:r>
              <a:rPr lang="zh-CN" altLang="en-US"/>
              <a:t>and charge the battery.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5. End of battery optimization</a:t>
            </a:r>
            <a:endParaRPr lang="zh-CN" altLang="en-US"/>
          </a:p>
        </p:txBody>
      </p:sp>
      <p:pic>
        <p:nvPicPr>
          <p:cNvPr id="11" name="图片 10" descr="M10&amp;M12 多参数监护仪维护手册（英文）"/>
          <p:cNvPicPr>
            <a:picLocks noChangeAspect="1"/>
          </p:cNvPicPr>
          <p:nvPr/>
        </p:nvPicPr>
        <p:blipFill>
          <a:blip r:embed="rId1"/>
          <a:srcRect l="41404"/>
          <a:stretch>
            <a:fillRect/>
          </a:stretch>
        </p:blipFill>
        <p:spPr>
          <a:xfrm>
            <a:off x="591185" y="2324100"/>
            <a:ext cx="4695190" cy="339661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5977890" y="761365"/>
            <a:ext cx="2367280" cy="16916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When </a:t>
            </a:r>
            <a:endParaRPr lang="zh-CN" altLang="en-US" sz="44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 you need</a:t>
            </a:r>
            <a:endParaRPr lang="zh-CN" altLang="en-US" sz="20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0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to optimize your battery</a:t>
            </a:r>
            <a:endParaRPr lang="zh-CN" altLang="en-US" sz="20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829935" y="2578100"/>
            <a:ext cx="562483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50000"/>
              </a:lnSpc>
            </a:pPr>
            <a:r>
              <a:rPr lang="en-US" altLang="zh-CN"/>
              <a:t>1.It is recommended to carry out</a:t>
            </a:r>
            <a:r>
              <a:rPr lang="en-US" altLang="zh-CN" b="1">
                <a:solidFill>
                  <a:srgbClr val="FF0000"/>
                </a:solidFill>
              </a:rPr>
              <a:t> two complete optimization cycles</a:t>
            </a:r>
            <a:r>
              <a:rPr lang="en-US" altLang="zh-CN"/>
              <a:t> when using it for </a:t>
            </a:r>
            <a:r>
              <a:rPr lang="en-US" altLang="zh-CN" b="1">
                <a:solidFill>
                  <a:srgbClr val="FF0000"/>
                </a:solidFill>
              </a:rPr>
              <a:t>the first time</a:t>
            </a:r>
            <a:r>
              <a:rPr lang="en-US" altLang="zh-CN"/>
              <a:t>.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2. The battery is used or stored for</a:t>
            </a:r>
            <a:r>
              <a:rPr lang="en-US" altLang="zh-CN" b="1">
                <a:solidFill>
                  <a:srgbClr val="FF0000"/>
                </a:solidFill>
              </a:rPr>
              <a:t> three months</a:t>
            </a:r>
            <a:r>
              <a:rPr lang="en-US" altLang="zh-CN"/>
              <a:t> or the</a:t>
            </a:r>
            <a:r>
              <a:rPr lang="en-US" altLang="zh-CN">
                <a:solidFill>
                  <a:srgbClr val="FF0000"/>
                </a:solidFill>
              </a:rPr>
              <a:t> </a:t>
            </a:r>
            <a:r>
              <a:rPr lang="en-US" altLang="zh-CN" b="1">
                <a:solidFill>
                  <a:srgbClr val="FF0000"/>
                </a:solidFill>
              </a:rPr>
              <a:t>use time is obviously shortened</a:t>
            </a:r>
            <a:r>
              <a:rPr lang="en-US" altLang="zh-CN"/>
              <a:t>, and the primary battery performance is optimized.</a:t>
            </a:r>
            <a:endParaRPr lang="en-US" altLang="zh-CN"/>
          </a:p>
          <a:p>
            <a:pPr>
              <a:lnSpc>
                <a:spcPct val="150000"/>
              </a:lnSpc>
            </a:pPr>
            <a:r>
              <a:rPr lang="en-US" altLang="zh-CN"/>
              <a:t>3. If you don't use it for a long time, optimize the battery </a:t>
            </a:r>
            <a:r>
              <a:rPr lang="en-US" altLang="zh-CN" b="1">
                <a:solidFill>
                  <a:srgbClr val="FF0000"/>
                </a:solidFill>
              </a:rPr>
              <a:t>once every three months</a:t>
            </a:r>
            <a:r>
              <a:rPr lang="en-US" altLang="zh-CN"/>
              <a:t>. </a:t>
            </a:r>
            <a:endParaRPr lang="en-US" altLang="zh-CN"/>
          </a:p>
          <a:p>
            <a:pPr>
              <a:lnSpc>
                <a:spcPct val="150000"/>
              </a:lnSpc>
            </a:pPr>
            <a:endParaRPr lang="en-US" altLang="zh-CN"/>
          </a:p>
        </p:txBody>
      </p:sp>
      <p:sp>
        <p:nvSpPr>
          <p:cNvPr id="2" name="文本框 1"/>
          <p:cNvSpPr txBox="1"/>
          <p:nvPr/>
        </p:nvSpPr>
        <p:spPr>
          <a:xfrm>
            <a:off x="182880" y="127000"/>
            <a:ext cx="40716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Battery </a:t>
            </a:r>
            <a:r>
              <a:rPr lang="en-US" altLang="zh-CN"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maintenance </a:t>
            </a:r>
            <a:endParaRPr lang="en-US" altLang="zh-CN" sz="24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6"/>
          <p:cNvSpPr/>
          <p:nvPr/>
        </p:nvSpPr>
        <p:spPr>
          <a:xfrm>
            <a:off x="5696585" y="645160"/>
            <a:ext cx="580390" cy="1807845"/>
          </a:xfrm>
          <a:prstGeom prst="rect">
            <a:avLst/>
          </a:prstGeom>
          <a:solidFill>
            <a:srgbClr val="F26F2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latin typeface="思源黑体" panose="020B0400000000000000" pitchFamily="34" charset="-122"/>
              <a:ea typeface="思源黑体" panose="020B0400000000000000" pitchFamily="34" charset="-122"/>
              <a:sym typeface="思源黑体" panose="020B0400000000000000" pitchFamily="34" charset="-122"/>
            </a:endParaRPr>
          </a:p>
        </p:txBody>
      </p:sp>
      <p:pic>
        <p:nvPicPr>
          <p:cNvPr id="5" name="图片 4" descr="M10&amp;M12 多参数监护仪维护手册（英文）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8765" y="2395220"/>
            <a:ext cx="5264150" cy="29806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2255" y="123190"/>
            <a:ext cx="51676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Cleaning of monitor </a:t>
            </a:r>
            <a:endParaRPr lang="en-US" altLang="zh-CN" sz="32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61010" y="806450"/>
            <a:ext cx="11269345" cy="1337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50000"/>
              </a:lnSpc>
            </a:pPr>
            <a:r>
              <a:rPr lang="zh-CN" altLang="en-US" b="1">
                <a:solidFill>
                  <a:srgbClr val="FF0000"/>
                </a:solidFill>
              </a:rPr>
              <a:t>Non-corrosive detergents commonly used in hospitals</a:t>
            </a:r>
            <a:r>
              <a:rPr lang="zh-CN" altLang="en-US" b="1"/>
              <a:t> can be used to clean the monitor, but it should be noted that many detergents must be diluted before use. Please follow the instructions of detergent manufacturers.</a:t>
            </a:r>
            <a:endParaRPr lang="zh-CN" altLang="en-US" b="1"/>
          </a:p>
        </p:txBody>
      </p:sp>
      <p:sp>
        <p:nvSpPr>
          <p:cNvPr id="8" name="文本框 7"/>
          <p:cNvSpPr txBox="1"/>
          <p:nvPr/>
        </p:nvSpPr>
        <p:spPr>
          <a:xfrm>
            <a:off x="6905625" y="2124075"/>
            <a:ext cx="336677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NOTE</a:t>
            </a:r>
            <a:r>
              <a:rPr lang="en-US" altLang="zh-CN" sz="36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36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73650" y="2769235"/>
            <a:ext cx="6656705" cy="37846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b="1">
                <a:solidFill>
                  <a:srgbClr val="FF0000"/>
                </a:solidFill>
              </a:rPr>
              <a:t>Avoid</a:t>
            </a:r>
            <a:r>
              <a:rPr lang="zh-CN" altLang="en-US" sz="1600">
                <a:solidFill>
                  <a:srgbClr val="FF0000"/>
                </a:solidFill>
              </a:rPr>
              <a:t> </a:t>
            </a:r>
            <a:r>
              <a:rPr lang="zh-CN" altLang="en-US" sz="1600"/>
              <a:t>using alcohol-based, amino-based or acetone-based cleaners.</a:t>
            </a:r>
            <a:endParaRPr lang="zh-CN" altLang="en-US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/>
              <a:t>Wipe the monitor housing and display screen with lint-free cloth or sponge soaked in detergent.</a:t>
            </a:r>
            <a:r>
              <a:rPr lang="zh-CN" altLang="en-US" sz="1600" b="1">
                <a:solidFill>
                  <a:srgbClr val="FF0000"/>
                </a:solidFill>
              </a:rPr>
              <a:t> Do not pour liquid on the instrument</a:t>
            </a:r>
            <a:r>
              <a:rPr lang="zh-CN" altLang="en-US" sz="1600"/>
              <a:t>. Be careful when wiping to ensure that</a:t>
            </a:r>
            <a:r>
              <a:rPr lang="zh-CN" altLang="en-US" sz="1600" b="1">
                <a:solidFill>
                  <a:srgbClr val="FF0000"/>
                </a:solidFill>
              </a:rPr>
              <a:t> no water enters</a:t>
            </a:r>
            <a:r>
              <a:rPr lang="zh-CN" altLang="en-US" sz="1600"/>
              <a:t>.</a:t>
            </a:r>
            <a:endParaRPr lang="zh-CN" altLang="en-US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/>
              <a:t>It is forbidden to use abrasive materials such as wire brushes or metal polishes, which will damage the display panel and screen.</a:t>
            </a:r>
            <a:endParaRPr lang="zh-CN" altLang="en-US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/>
              <a:t>Never soak the monitor in liquid.</a:t>
            </a:r>
            <a:endParaRPr lang="zh-CN" altLang="en-US" sz="160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/>
              <a:t>When the plug of cable or accessory gets damp occasionally, please clean it with distilled water, and then dry it at 40℃-80℃ for at least 1 hour.</a:t>
            </a:r>
            <a:endParaRPr lang="zh-CN" altLang="en-US" sz="1600"/>
          </a:p>
        </p:txBody>
      </p:sp>
      <p:pic>
        <p:nvPicPr>
          <p:cNvPr id="77826" name="图片 3" descr="1C0A53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8755" y="1363345"/>
            <a:ext cx="5570855" cy="537400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82880" y="127000"/>
            <a:ext cx="586422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>
                <a:solidFill>
                  <a:srgbClr val="F26F2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Cleaning of Accessories</a:t>
            </a:r>
            <a:endParaRPr lang="en-US" altLang="zh-CN" sz="2400" b="1">
              <a:solidFill>
                <a:srgbClr val="F26F2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1343025" y="855980"/>
          <a:ext cx="9421495" cy="45034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24965"/>
                <a:gridCol w="2026920"/>
                <a:gridCol w="5769610"/>
              </a:tblGrid>
              <a:tr h="365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/>
                        <a:t>Accessories</a:t>
                      </a:r>
                      <a:endParaRPr lang="en-US" altLang="zh-CN" sz="18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/>
                        <a:t>Cleanser</a:t>
                      </a:r>
                      <a:endParaRPr lang="en-US" altLang="zh-CN" sz="18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1800" b="1"/>
                        <a:t>Cleaner Method</a:t>
                      </a:r>
                      <a:endParaRPr lang="en-US" altLang="zh-CN" sz="1800" b="1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/>
                        <a:t>ECG cable</a:t>
                      </a:r>
                      <a:endParaRPr lang="en-US" altLang="zh-CN" sz="1600" b="1"/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 glutaraldehyde solution and 10% bleach solution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 rowSpan="2">
                  <a:txBody>
                    <a:bodyPr/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zh-CN" altLang="en-US" sz="1400"/>
                        <a:t>Clean the surface of the lead wire with a soft cloth stained with proper amount of clear water or neutral soapy water</a:t>
                      </a:r>
                      <a:r>
                        <a:rPr lang="en-US" altLang="zh-CN" sz="1400"/>
                        <a:t>.</a:t>
                      </a:r>
                      <a:endParaRPr lang="zh-CN" altLang="en-US" sz="140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zh-CN" altLang="en-US" sz="1400"/>
                        <a:t> </a:t>
                      </a:r>
                      <a:r>
                        <a:rPr lang="en-US" altLang="zh-CN" sz="1400"/>
                        <a:t>W</a:t>
                      </a:r>
                      <a:r>
                        <a:rPr lang="zh-CN" altLang="en-US" sz="1400"/>
                        <a:t>ipe the lead wire with a soft cloth stained with proper amount of disinfectant</a:t>
                      </a:r>
                      <a:r>
                        <a:rPr lang="en-US" altLang="zh-CN" sz="1400"/>
                        <a:t>.</a:t>
                      </a:r>
                      <a:endParaRPr lang="en-US" altLang="zh-CN" sz="1400"/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en-US" altLang="zh-CN" sz="1400"/>
                        <a:t>W</a:t>
                      </a:r>
                      <a:r>
                        <a:rPr lang="zh-CN" altLang="en-US" sz="1400"/>
                        <a:t>ipe the residual disinfectant with a soft cloth stained with clear water, and dry in a cool environment.</a:t>
                      </a:r>
                      <a:endParaRPr lang="zh-CN" altLang="en-US" sz="1400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/>
                        <a:t>SpO</a:t>
                      </a:r>
                      <a:r>
                        <a:rPr lang="en-US" altLang="zh-CN" sz="1600" b="1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 ₂ </a:t>
                      </a:r>
                      <a:r>
                        <a:rPr lang="en-US" altLang="zh-CN" sz="1600" b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probe</a:t>
                      </a:r>
                      <a:endParaRPr lang="en-US" altLang="zh-CN" sz="1600" b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zh-CN" altLang="en-US" sz="1400">
                          <a:sym typeface="+mn-ea"/>
                        </a:rPr>
                        <a:t> 70% isopropanol solution and 10% bleach solution</a:t>
                      </a:r>
                      <a:endParaRPr lang="zh-CN" altLang="en-US" sz="1400">
                        <a:sym typeface="+mn-ea"/>
                      </a:endParaRPr>
                    </a:p>
                  </a:txBody>
                  <a:tcPr/>
                </a:tc>
                <a:tc vMerge="1">
                  <a:tcPr/>
                </a:tc>
              </a:tr>
              <a:tr h="2034540">
                <a:tc>
                  <a:txBody>
                    <a:bodyPr/>
                    <a:p>
                      <a:pPr algn="ctr">
                        <a:lnSpc>
                          <a:spcPct val="150000"/>
                        </a:lnSpc>
                        <a:buNone/>
                      </a:pPr>
                      <a:r>
                        <a:rPr lang="en-US" altLang="zh-CN" sz="1600" b="1"/>
                        <a:t>NIBP cuff</a:t>
                      </a:r>
                      <a:endParaRPr lang="en-US" altLang="zh-CN" sz="1600" b="1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ctr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zh-CN" sz="1400"/>
                        <a:t>Clear water and neutral soapy water</a:t>
                      </a:r>
                      <a:endParaRPr lang="en-US" altLang="zh-CN" sz="1400"/>
                    </a:p>
                  </a:txBody>
                  <a:tcPr anchor="ctr" anchorCtr="0"/>
                </a:tc>
                <a:tc>
                  <a:txBody>
                    <a:bodyPr/>
                    <a:p>
                      <a:pPr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sz="1400">
                          <a:solidFill>
                            <a:srgbClr val="FF0000"/>
                          </a:solidFill>
                          <a:sym typeface="+mn-ea"/>
                        </a:rPr>
                        <a:t>Take the airbag out of the cuff</a:t>
                      </a:r>
                      <a:endParaRPr sz="1400">
                        <a:solidFill>
                          <a:srgbClr val="FF0000"/>
                        </a:solidFill>
                        <a:sym typeface="+mn-ea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zh-CN" altLang="en-US" sz="1400">
                          <a:sym typeface="+mn-ea"/>
                        </a:rPr>
                        <a:t>Wash the cuff skin in clean neutral soapy water</a:t>
                      </a:r>
                      <a:r>
                        <a:rPr lang="en-US" altLang="zh-CN" sz="1400">
                          <a:sym typeface="+mn-ea"/>
                        </a:rPr>
                        <a:t>.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marL="342900" indent="-342900" algn="l">
                        <a:lnSpc>
                          <a:spcPct val="150000"/>
                        </a:lnSpc>
                        <a:buFont typeface="+mj-lt"/>
                        <a:buAutoNum type="alphaLcParenR"/>
                      </a:pPr>
                      <a:r>
                        <a:rPr lang="en-US" altLang="zh-CN" sz="1400">
                          <a:sym typeface="+mn-ea"/>
                        </a:rPr>
                        <a:t>Wipe the airbag and catheter with a soft cloth stained with proper amount of clear water or neutral soapy water.</a:t>
                      </a:r>
                      <a:endParaRPr lang="en-US" altLang="zh-CN" sz="1400">
                        <a:sym typeface="+mn-ea"/>
                      </a:endParaRPr>
                    </a:p>
                    <a:p>
                      <a:pPr indent="0" algn="l">
                        <a:lnSpc>
                          <a:spcPct val="150000"/>
                        </a:lnSpc>
                        <a:buFont typeface="+mj-lt"/>
                        <a:buNone/>
                      </a:pPr>
                      <a:r>
                        <a:rPr lang="en-US" altLang="zh-CN" sz="1400">
                          <a:solidFill>
                            <a:srgbClr val="FF0000"/>
                          </a:solidFill>
                          <a:sym typeface="+mn-ea"/>
                        </a:rPr>
                        <a:t>After the skin and airbag are fully dried, put them together and put into use.</a:t>
                      </a:r>
                      <a:endParaRPr lang="en-US" altLang="zh-CN" sz="1400">
                        <a:solidFill>
                          <a:srgbClr val="FF0000"/>
                        </a:solidFill>
                        <a:sym typeface="+mn-ea"/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82245" y="5520690"/>
            <a:ext cx="11438255" cy="82994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rgbClr val="FF0000"/>
                </a:solidFill>
              </a:rPr>
              <a:t>Do not disinfect the lead wire with high pressure, radiation or steam, and do not directly soak the lead wire in liquid.</a:t>
            </a:r>
            <a:endParaRPr lang="zh-CN" altLang="en-US" sz="1600" b="1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Ø"/>
            </a:pPr>
            <a:r>
              <a:rPr lang="zh-CN" altLang="en-US" sz="1600" b="1">
                <a:solidFill>
                  <a:srgbClr val="FF0000"/>
                </a:solidFill>
              </a:rPr>
              <a:t>Air bags should not be dried at high temperature. Unless necessary, please do not clean the air bags inside too much.</a:t>
            </a:r>
            <a:endParaRPr lang="zh-CN" altLang="en-US" sz="16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375127" y="194892"/>
            <a:ext cx="3550328" cy="983315"/>
            <a:chOff x="375127" y="194892"/>
            <a:chExt cx="3550328" cy="983315"/>
          </a:xfrm>
        </p:grpSpPr>
        <p:grpSp>
          <p:nvGrpSpPr>
            <p:cNvPr id="10" name="组合 9"/>
            <p:cNvGrpSpPr/>
            <p:nvPr/>
          </p:nvGrpSpPr>
          <p:grpSpPr>
            <a:xfrm>
              <a:off x="375127" y="194892"/>
              <a:ext cx="744842" cy="983315"/>
              <a:chOff x="375127" y="194892"/>
              <a:chExt cx="744842" cy="983315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375127" y="194892"/>
                <a:ext cx="744842" cy="983315"/>
                <a:chOff x="482774" y="153800"/>
                <a:chExt cx="1000440" cy="1320746"/>
              </a:xfrm>
            </p:grpSpPr>
            <p:sp>
              <p:nvSpPr>
                <p:cNvPr id="14" name="文本框 13"/>
                <p:cNvSpPr txBox="1"/>
                <p:nvPr/>
              </p:nvSpPr>
              <p:spPr>
                <a:xfrm>
                  <a:off x="538226" y="153800"/>
                  <a:ext cx="567647" cy="110799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>
                    <a:defRPr sz="8000">
                      <a:gradFill>
                        <a:gsLst>
                          <a:gs pos="36000">
                            <a:schemeClr val="bg1"/>
                          </a:gs>
                          <a:gs pos="100000">
                            <a:schemeClr val="tx1">
                              <a:lumMod val="50000"/>
                              <a:lumOff val="50000"/>
                            </a:schemeClr>
                          </a:gs>
                        </a:gsLst>
                        <a:lin ang="5400000" scaled="1"/>
                      </a:gradFill>
                      <a:latin typeface="字魂5号-无外润黑体" panose="00000500000000000000" pitchFamily="2" charset="-122"/>
                      <a:ea typeface="字魂5号-无外润黑体" panose="00000500000000000000" pitchFamily="2" charset="-122"/>
                    </a:defRPr>
                  </a:lvl1pPr>
                </a:lstStyle>
                <a:p>
                  <a:endParaRPr lang="zh-CN" altLang="en-US" sz="6600" dirty="0">
                    <a:gradFill>
                      <a:gsLst>
                        <a:gs pos="36000">
                          <a:schemeClr val="bg1"/>
                        </a:gs>
                        <a:gs pos="70000">
                          <a:schemeClr val="tx1">
                            <a:lumMod val="50000"/>
                            <a:lumOff val="50000"/>
                            <a:alpha val="0"/>
                          </a:schemeClr>
                        </a:gs>
                      </a:gsLst>
                      <a:lin ang="5400000" scaled="1"/>
                    </a:gradFill>
                    <a:latin typeface="思源黑体 CN Light" panose="020B0300000000000000" pitchFamily="34" charset="-122"/>
                    <a:ea typeface="字魂54号-贤黑" panose="00000500000000000000" pitchFamily="2" charset="-122"/>
                    <a:sym typeface="思源黑体" panose="020B0400000000000000" pitchFamily="34" charset="-122"/>
                  </a:endParaRPr>
                </a:p>
              </p:txBody>
            </p:sp>
            <p:grpSp>
              <p:nvGrpSpPr>
                <p:cNvPr id="15" name="组合 14"/>
                <p:cNvGrpSpPr/>
                <p:nvPr/>
              </p:nvGrpSpPr>
              <p:grpSpPr>
                <a:xfrm rot="1279383">
                  <a:off x="482774" y="438290"/>
                  <a:ext cx="1000440" cy="1036256"/>
                  <a:chOff x="5263900" y="1799218"/>
                  <a:chExt cx="2804453" cy="2904854"/>
                </a:xfrm>
              </p:grpSpPr>
              <p:cxnSp>
                <p:nvCxnSpPr>
                  <p:cNvPr id="16" name="直接连接符 15"/>
                  <p:cNvCxnSpPr/>
                  <p:nvPr/>
                </p:nvCxnSpPr>
                <p:spPr>
                  <a:xfrm rot="20320617" flipH="1">
                    <a:off x="5263900" y="1799218"/>
                    <a:ext cx="2804453" cy="2049882"/>
                  </a:xfrm>
                  <a:prstGeom prst="line">
                    <a:avLst/>
                  </a:prstGeom>
                  <a:ln w="25400">
                    <a:gradFill flip="none" rotWithShape="1">
                      <a:gsLst>
                        <a:gs pos="0">
                          <a:schemeClr val="bg1"/>
                        </a:gs>
                        <a:gs pos="56000">
                          <a:srgbClr val="E0B07F"/>
                        </a:gs>
                        <a:gs pos="79000">
                          <a:srgbClr val="ED7D31"/>
                        </a:gs>
                        <a:gs pos="100000">
                          <a:srgbClr val="E0B07F"/>
                        </a:gs>
                      </a:gsLst>
                      <a:path path="circle">
                        <a:fillToRect r="100000" b="100000"/>
                      </a:path>
                      <a:tileRect l="-100000" t="-100000"/>
                    </a:gradFill>
                  </a:ln>
                </p:spPr>
                <p:style>
                  <a:lnRef idx="3">
                    <a:schemeClr val="accent2"/>
                  </a:lnRef>
                  <a:fillRef idx="0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" name="任意多边形: 形状 16"/>
                  <p:cNvSpPr/>
                  <p:nvPr/>
                </p:nvSpPr>
                <p:spPr>
                  <a:xfrm rot="2008142">
                    <a:off x="5326021" y="3632692"/>
                    <a:ext cx="319543" cy="1071380"/>
                  </a:xfrm>
                  <a:custGeom>
                    <a:avLst/>
                    <a:gdLst>
                      <a:gd name="connsiteX0" fmla="*/ 278285 w 319543"/>
                      <a:gd name="connsiteY0" fmla="*/ 0 h 1071380"/>
                      <a:gd name="connsiteX1" fmla="*/ 319543 w 319543"/>
                      <a:gd name="connsiteY1" fmla="*/ 0 h 1071380"/>
                      <a:gd name="connsiteX2" fmla="*/ 319543 w 319543"/>
                      <a:gd name="connsiteY2" fmla="*/ 601405 h 1071380"/>
                      <a:gd name="connsiteX3" fmla="*/ 0 w 319543"/>
                      <a:gd name="connsiteY3" fmla="*/ 1071380 h 1071380"/>
                      <a:gd name="connsiteX4" fmla="*/ 0 w 319543"/>
                      <a:gd name="connsiteY4" fmla="*/ 409295 h 107138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319543" h="1071380">
                        <a:moveTo>
                          <a:pt x="278285" y="0"/>
                        </a:moveTo>
                        <a:lnTo>
                          <a:pt x="319543" y="0"/>
                        </a:lnTo>
                        <a:lnTo>
                          <a:pt x="319543" y="601405"/>
                        </a:lnTo>
                        <a:lnTo>
                          <a:pt x="0" y="1071380"/>
                        </a:lnTo>
                        <a:lnTo>
                          <a:pt x="0" y="409295"/>
                        </a:lnTo>
                        <a:close/>
                      </a:path>
                    </a:pathLst>
                  </a:custGeom>
                  <a:solidFill>
                    <a:schemeClr val="accent2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sz="1400"/>
                  </a:p>
                </p:txBody>
              </p:sp>
            </p:grpSp>
          </p:grpSp>
          <p:cxnSp>
            <p:nvCxnSpPr>
              <p:cNvPr id="20" name="直接连接符 19"/>
              <p:cNvCxnSpPr/>
              <p:nvPr/>
            </p:nvCxnSpPr>
            <p:spPr>
              <a:xfrm flipH="1">
                <a:off x="511571" y="477269"/>
                <a:ext cx="462387" cy="337977"/>
              </a:xfrm>
              <a:prstGeom prst="line">
                <a:avLst/>
              </a:prstGeom>
              <a:ln w="25400">
                <a:gradFill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4000">
                      <a:srgbClr val="26B545"/>
                    </a:gs>
                    <a:gs pos="83000">
                      <a:srgbClr val="008142"/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5400000" scaled="1"/>
                </a:gradFill>
              </a:ln>
            </p:spPr>
            <p:style>
              <a:lnRef idx="3">
                <a:schemeClr val="accent6"/>
              </a:lnRef>
              <a:fillRef idx="0">
                <a:schemeClr val="accent6"/>
              </a:fillRef>
              <a:effectRef idx="2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23" name="直接连接符 22"/>
            <p:cNvCxnSpPr/>
            <p:nvPr/>
          </p:nvCxnSpPr>
          <p:spPr>
            <a:xfrm>
              <a:off x="416412" y="955538"/>
              <a:ext cx="3509043" cy="3366"/>
            </a:xfrm>
            <a:prstGeom prst="line">
              <a:avLst/>
            </a:prstGeom>
            <a:ln w="1587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2">
                      <a:lumMod val="60000"/>
                      <a:lumOff val="40000"/>
                    </a:schemeClr>
                  </a:gs>
                  <a:gs pos="83000">
                    <a:srgbClr val="ED7D31"/>
                  </a:gs>
                  <a:gs pos="100000">
                    <a:schemeClr val="accent2">
                      <a:lumMod val="40000"/>
                      <a:lumOff val="60000"/>
                    </a:schemeClr>
                  </a:gs>
                </a:gsLst>
                <a:path path="circle">
                  <a:fillToRect l="100000" t="100000"/>
                </a:path>
                <a:tileRect r="-100000" b="-100000"/>
              </a:gra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/>
          <p:cNvSpPr txBox="1"/>
          <p:nvPr/>
        </p:nvSpPr>
        <p:spPr>
          <a:xfrm>
            <a:off x="1111250" y="414655"/>
            <a:ext cx="248221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C</a:t>
            </a:r>
            <a:r>
              <a:rPr lang="zh-CN" altLang="en-US" sz="3200" b="1">
                <a:latin typeface="微软雅黑" panose="020B0503020204020204" pitchFamily="34" charset="-122"/>
                <a:ea typeface="微软雅黑" panose="020B0503020204020204" pitchFamily="34" charset="-122"/>
              </a:rPr>
              <a:t>atalogue</a:t>
            </a:r>
            <a:endParaRPr lang="zh-CN" altLang="en-US" sz="32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18185" y="1506220"/>
            <a:ext cx="5113020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</a:rPr>
              <a:t>Appearence</a:t>
            </a:r>
            <a:endParaRPr lang="en-US" altLang="zh-CN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olidFill>
                <a:schemeClr val="tx1"/>
              </a:solidFill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ym typeface="+mn-ea"/>
              </a:rPr>
              <a:t>C</a:t>
            </a:r>
            <a:r>
              <a:rPr lang="zh-CN" sz="3200">
                <a:sym typeface="+mn-ea"/>
              </a:rPr>
              <a:t>onfiguration</a:t>
            </a:r>
            <a:r>
              <a:rPr lang="en-US" altLang="zh-CN" sz="3200">
                <a:sym typeface="+mn-ea"/>
              </a:rPr>
              <a:t> 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sz="3200"/>
              <a:t>New </a:t>
            </a:r>
            <a:r>
              <a:rPr lang="en-US" altLang="zh-CN" sz="3200">
                <a:sym typeface="+mn-ea"/>
              </a:rPr>
              <a:t>Functions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Upgrate</a:t>
            </a:r>
            <a:r>
              <a:rPr lang="zh-CN" sz="3200">
                <a:solidFill>
                  <a:schemeClr val="tx1"/>
                </a:solidFill>
              </a:rPr>
              <a:t> </a:t>
            </a:r>
            <a:endParaRPr lang="zh-CN" sz="320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831205" y="1494155"/>
            <a:ext cx="5592445" cy="3538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Patient central station</a:t>
            </a:r>
            <a:r>
              <a:rPr lang="en-US" altLang="zh-CN" sz="3200">
                <a:solidFill>
                  <a:srgbClr val="FF0000"/>
                </a:solidFill>
                <a:sym typeface="+mn-ea"/>
              </a:rPr>
              <a:t> </a:t>
            </a:r>
            <a:r>
              <a:rPr lang="en-US" altLang="zh-CN" sz="3200">
                <a:solidFill>
                  <a:schemeClr val="tx1"/>
                </a:solidFill>
                <a:sym typeface="+mn-ea"/>
              </a:rPr>
              <a:t> 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Internal structure</a:t>
            </a:r>
            <a:endParaRPr lang="en-US" altLang="zh-CN" sz="3200">
              <a:solidFill>
                <a:schemeClr val="tx1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/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chemeClr val="tx1"/>
                </a:solidFill>
                <a:sym typeface="+mn-ea"/>
              </a:rPr>
              <a:t>Maintenance &amp; Cleaning</a:t>
            </a:r>
            <a:endParaRPr lang="en-US" altLang="zh-CN" sz="3200"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endParaRPr lang="zh-CN" altLang="en-US" sz="3200">
              <a:solidFill>
                <a:srgbClr val="FF0000"/>
              </a:solidFill>
              <a:sym typeface="+mn-ea"/>
            </a:endParaRPr>
          </a:p>
          <a:p>
            <a:pPr marL="457200" indent="-457200">
              <a:buFont typeface="Wingdings" panose="05000000000000000000" charset="0"/>
              <a:buChar char="u"/>
            </a:pPr>
            <a:r>
              <a:rPr lang="en-US" altLang="zh-CN" sz="3200">
                <a:solidFill>
                  <a:srgbClr val="FF0000"/>
                </a:solidFill>
                <a:sym typeface="+mn-ea"/>
              </a:rPr>
              <a:t>Notes</a:t>
            </a:r>
            <a:r>
              <a:rPr lang="zh-CN" altLang="en-US" sz="3200" b="1">
                <a:solidFill>
                  <a:srgbClr val="FF0000"/>
                </a:solidFill>
                <a:sym typeface="+mn-ea"/>
              </a:rPr>
              <a:t>◀</a:t>
            </a:r>
            <a:endParaRPr lang="zh-CN" altLang="en-US" sz="32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2021-03-24_19-45-13"/>
          <p:cNvPicPr>
            <a:picLocks noChangeAspect="1"/>
          </p:cNvPicPr>
          <p:nvPr/>
        </p:nvPicPr>
        <p:blipFill>
          <a:blip r:embed="rId1"/>
          <a:srcRect t="18843" r="32708" b="10035"/>
          <a:stretch>
            <a:fillRect/>
          </a:stretch>
        </p:blipFill>
        <p:spPr>
          <a:xfrm>
            <a:off x="1207135" y="1350645"/>
            <a:ext cx="4246880" cy="33667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42670" y="4883150"/>
            <a:ext cx="3759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Select the patient type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1207135" y="1677670"/>
            <a:ext cx="1934845" cy="2514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pic>
        <p:nvPicPr>
          <p:cNvPr id="13" name="图片 12" descr="2021-03-24_20-14-29"/>
          <p:cNvPicPr>
            <a:picLocks noChangeAspect="1"/>
          </p:cNvPicPr>
          <p:nvPr/>
        </p:nvPicPr>
        <p:blipFill>
          <a:blip r:embed="rId2"/>
          <a:srcRect l="-425" t="18866" r="33550" b="10046"/>
          <a:stretch>
            <a:fillRect/>
          </a:stretch>
        </p:blipFill>
        <p:spPr>
          <a:xfrm>
            <a:off x="6496685" y="1350010"/>
            <a:ext cx="4892040" cy="336740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8148955" y="4883150"/>
            <a:ext cx="25330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select the lead type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1-03-24_19-44-59"/>
          <p:cNvPicPr>
            <a:picLocks noChangeAspect="1"/>
          </p:cNvPicPr>
          <p:nvPr/>
        </p:nvPicPr>
        <p:blipFill>
          <a:blip r:embed="rId1"/>
          <a:srcRect l="217" t="19722" r="33550" b="10023"/>
          <a:stretch>
            <a:fillRect/>
          </a:stretch>
        </p:blipFill>
        <p:spPr>
          <a:xfrm>
            <a:off x="6885305" y="1232535"/>
            <a:ext cx="4440555" cy="353314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6989445" y="1849120"/>
            <a:ext cx="4231640" cy="21907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4" name="矩形 3"/>
          <p:cNvSpPr/>
          <p:nvPr/>
        </p:nvSpPr>
        <p:spPr>
          <a:xfrm>
            <a:off x="6885305" y="2814320"/>
            <a:ext cx="4200525" cy="31369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7" name="文本框 6"/>
          <p:cNvSpPr txBox="1"/>
          <p:nvPr/>
        </p:nvSpPr>
        <p:spPr>
          <a:xfrm>
            <a:off x="7579995" y="5064125"/>
            <a:ext cx="32918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Select </a:t>
            </a:r>
            <a:r>
              <a:rPr lang="en-US" altLang="zh-CN"/>
              <a:t>RESP </a:t>
            </a:r>
            <a:r>
              <a:rPr lang="zh-CN" altLang="en-US"/>
              <a:t>lead and RR source</a:t>
            </a:r>
            <a:endParaRPr lang="zh-CN" altLang="en-US"/>
          </a:p>
        </p:txBody>
      </p:sp>
      <p:pic>
        <p:nvPicPr>
          <p:cNvPr id="12" name="图片 11" descr="2021-03-24_19-44-31"/>
          <p:cNvPicPr>
            <a:picLocks noChangeAspect="1"/>
          </p:cNvPicPr>
          <p:nvPr/>
        </p:nvPicPr>
        <p:blipFill>
          <a:blip r:embed="rId2"/>
          <a:srcRect t="20880" r="33125" b="10903"/>
          <a:stretch>
            <a:fillRect/>
          </a:stretch>
        </p:blipFill>
        <p:spPr>
          <a:xfrm>
            <a:off x="1050290" y="1250315"/>
            <a:ext cx="4458970" cy="341122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24585" y="2814320"/>
            <a:ext cx="4310380" cy="2832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b="1"/>
          </a:p>
        </p:txBody>
      </p:sp>
      <p:sp>
        <p:nvSpPr>
          <p:cNvPr id="14" name="文本框 13"/>
          <p:cNvSpPr txBox="1"/>
          <p:nvPr/>
        </p:nvSpPr>
        <p:spPr>
          <a:xfrm>
            <a:off x="1859915" y="5064125"/>
            <a:ext cx="3225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NIBP ipsilateral switch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2021-03-24_20-17-44"/>
          <p:cNvPicPr>
            <a:picLocks noChangeAspect="1"/>
          </p:cNvPicPr>
          <p:nvPr/>
        </p:nvPicPr>
        <p:blipFill>
          <a:blip r:embed="rId1"/>
          <a:srcRect l="-634" t="19444" r="33759" b="9745"/>
          <a:stretch>
            <a:fillRect/>
          </a:stretch>
        </p:blipFill>
        <p:spPr>
          <a:xfrm>
            <a:off x="975360" y="1548130"/>
            <a:ext cx="4177030" cy="33178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1038860" y="2696845"/>
            <a:ext cx="4090035" cy="3143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021715" y="3011170"/>
            <a:ext cx="4121785" cy="26670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75360" y="5133340"/>
            <a:ext cx="43891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Slect the start mode and Interval time</a:t>
            </a:r>
            <a:endParaRPr lang="en-US" altLang="zh-CN"/>
          </a:p>
        </p:txBody>
      </p:sp>
      <p:pic>
        <p:nvPicPr>
          <p:cNvPr id="7" name="图片 6" descr="2021-03-24_20-17-47"/>
          <p:cNvPicPr>
            <a:picLocks noChangeAspect="1"/>
          </p:cNvPicPr>
          <p:nvPr/>
        </p:nvPicPr>
        <p:blipFill>
          <a:blip r:embed="rId2"/>
          <a:srcRect t="18900" r="32483" b="9468"/>
          <a:stretch>
            <a:fillRect/>
          </a:stretch>
        </p:blipFill>
        <p:spPr>
          <a:xfrm>
            <a:off x="6797040" y="1547495"/>
            <a:ext cx="4939030" cy="3318510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720330" y="5133340"/>
            <a:ext cx="35560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set sequence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767254" y="2737806"/>
            <a:ext cx="4616211" cy="1425380"/>
            <a:chOff x="4424426" y="2629359"/>
            <a:chExt cx="3441221" cy="1425380"/>
          </a:xfrm>
        </p:grpSpPr>
        <p:sp>
          <p:nvSpPr>
            <p:cNvPr id="7" name="文本框 6"/>
            <p:cNvSpPr txBox="1"/>
            <p:nvPr/>
          </p:nvSpPr>
          <p:spPr>
            <a:xfrm>
              <a:off x="4502531" y="2629359"/>
              <a:ext cx="316865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00" b="1" dirty="0">
                  <a:solidFill>
                    <a:srgbClr val="E0B07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  <a:sym typeface="思源黑体" panose="020B0400000000000000" pitchFamily="34" charset="-122"/>
                </a:rPr>
                <a:t>THANKS</a:t>
              </a:r>
              <a:endParaRPr lang="zh-CN" altLang="en-US" sz="5400" dirty="0">
                <a:solidFill>
                  <a:srgbClr val="E0B07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  <a:sym typeface="思源黑体" panose="020B0400000000000000" pitchFamily="34" charset="-122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424426" y="3531519"/>
              <a:ext cx="344122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OPPOSans B" panose="00020600040101010101" pitchFamily="18" charset="-122"/>
                  <a:sym typeface="思源黑体" panose="020B0400000000000000" pitchFamily="34" charset="-122"/>
                </a:rPr>
                <a:t>For Your Watching</a:t>
              </a:r>
              <a:endParaRPr lang="zh-CN" altLang="en-US" sz="2800" dirty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POSans B" panose="00020600040101010101" pitchFamily="18" charset="-122"/>
                <a:sym typeface="思源黑体" panose="020B0400000000000000" pitchFamily="34" charset="-122"/>
              </a:endParaRPr>
            </a:p>
          </p:txBody>
        </p:sp>
      </p:grpSp>
      <p:cxnSp>
        <p:nvCxnSpPr>
          <p:cNvPr id="13" name="直接连接符 12"/>
          <p:cNvCxnSpPr/>
          <p:nvPr/>
        </p:nvCxnSpPr>
        <p:spPr>
          <a:xfrm flipH="1">
            <a:off x="10045437" y="3038749"/>
            <a:ext cx="2066499" cy="3212500"/>
          </a:xfrm>
          <a:prstGeom prst="line">
            <a:avLst/>
          </a:prstGeom>
          <a:ln>
            <a:gradFill>
              <a:gsLst>
                <a:gs pos="885">
                  <a:schemeClr val="tx1">
                    <a:alpha val="0"/>
                  </a:schemeClr>
                </a:gs>
                <a:gs pos="5900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9745087" y="1069836"/>
            <a:ext cx="2066499" cy="3212500"/>
          </a:xfrm>
          <a:prstGeom prst="line">
            <a:avLst/>
          </a:prstGeom>
          <a:ln>
            <a:gradFill>
              <a:gsLst>
                <a:gs pos="885">
                  <a:schemeClr val="tx1">
                    <a:alpha val="0"/>
                  </a:schemeClr>
                </a:gs>
                <a:gs pos="5900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H="1">
            <a:off x="9225409" y="3280431"/>
            <a:ext cx="2066499" cy="3212500"/>
          </a:xfrm>
          <a:prstGeom prst="line">
            <a:avLst/>
          </a:prstGeom>
          <a:ln>
            <a:gradFill>
              <a:gsLst>
                <a:gs pos="885">
                  <a:schemeClr val="tx1">
                    <a:alpha val="0"/>
                  </a:schemeClr>
                </a:gs>
                <a:gs pos="5900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flipH="1">
            <a:off x="8223800" y="1704188"/>
            <a:ext cx="2066499" cy="3212500"/>
          </a:xfrm>
          <a:prstGeom prst="line">
            <a:avLst/>
          </a:prstGeom>
          <a:ln>
            <a:gradFill>
              <a:gsLst>
                <a:gs pos="885">
                  <a:schemeClr val="tx1"/>
                </a:gs>
                <a:gs pos="5900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任意多边形: 形状 16"/>
          <p:cNvSpPr/>
          <p:nvPr/>
        </p:nvSpPr>
        <p:spPr>
          <a:xfrm rot="2008142">
            <a:off x="10098876" y="3279791"/>
            <a:ext cx="319543" cy="1071380"/>
          </a:xfrm>
          <a:custGeom>
            <a:avLst/>
            <a:gdLst>
              <a:gd name="connsiteX0" fmla="*/ 278285 w 319543"/>
              <a:gd name="connsiteY0" fmla="*/ 0 h 1071380"/>
              <a:gd name="connsiteX1" fmla="*/ 319543 w 319543"/>
              <a:gd name="connsiteY1" fmla="*/ 0 h 1071380"/>
              <a:gd name="connsiteX2" fmla="*/ 319543 w 319543"/>
              <a:gd name="connsiteY2" fmla="*/ 601405 h 1071380"/>
              <a:gd name="connsiteX3" fmla="*/ 0 w 319543"/>
              <a:gd name="connsiteY3" fmla="*/ 1071380 h 1071380"/>
              <a:gd name="connsiteX4" fmla="*/ 0 w 319543"/>
              <a:gd name="connsiteY4" fmla="*/ 409295 h 107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43" h="1071380">
                <a:moveTo>
                  <a:pt x="278285" y="0"/>
                </a:moveTo>
                <a:lnTo>
                  <a:pt x="319543" y="0"/>
                </a:lnTo>
                <a:lnTo>
                  <a:pt x="319543" y="601405"/>
                </a:lnTo>
                <a:lnTo>
                  <a:pt x="0" y="1071380"/>
                </a:lnTo>
                <a:lnTo>
                  <a:pt x="0" y="409295"/>
                </a:lnTo>
                <a:close/>
              </a:path>
            </a:pathLst>
          </a:custGeom>
          <a:solidFill>
            <a:schemeClr val="bg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/>
          <p:cNvSpPr/>
          <p:nvPr/>
        </p:nvSpPr>
        <p:spPr>
          <a:xfrm rot="2008142">
            <a:off x="8990572" y="3845949"/>
            <a:ext cx="319543" cy="1071380"/>
          </a:xfrm>
          <a:custGeom>
            <a:avLst/>
            <a:gdLst>
              <a:gd name="connsiteX0" fmla="*/ 278285 w 319543"/>
              <a:gd name="connsiteY0" fmla="*/ 0 h 1071380"/>
              <a:gd name="connsiteX1" fmla="*/ 319543 w 319543"/>
              <a:gd name="connsiteY1" fmla="*/ 0 h 1071380"/>
              <a:gd name="connsiteX2" fmla="*/ 319543 w 319543"/>
              <a:gd name="connsiteY2" fmla="*/ 601405 h 1071380"/>
              <a:gd name="connsiteX3" fmla="*/ 0 w 319543"/>
              <a:gd name="connsiteY3" fmla="*/ 1071380 h 1071380"/>
              <a:gd name="connsiteX4" fmla="*/ 0 w 319543"/>
              <a:gd name="connsiteY4" fmla="*/ 409295 h 107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43" h="1071380">
                <a:moveTo>
                  <a:pt x="278285" y="0"/>
                </a:moveTo>
                <a:lnTo>
                  <a:pt x="319543" y="0"/>
                </a:lnTo>
                <a:lnTo>
                  <a:pt x="319543" y="601405"/>
                </a:lnTo>
                <a:lnTo>
                  <a:pt x="0" y="1071380"/>
                </a:lnTo>
                <a:lnTo>
                  <a:pt x="0" y="4092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 rot="2008142" flipH="1">
            <a:off x="11449050" y="2852420"/>
            <a:ext cx="292100" cy="648335"/>
          </a:xfrm>
          <a:custGeom>
            <a:avLst/>
            <a:gdLst>
              <a:gd name="connsiteX0" fmla="*/ 278285 w 319543"/>
              <a:gd name="connsiteY0" fmla="*/ 0 h 1071380"/>
              <a:gd name="connsiteX1" fmla="*/ 319543 w 319543"/>
              <a:gd name="connsiteY1" fmla="*/ 0 h 1071380"/>
              <a:gd name="connsiteX2" fmla="*/ 319543 w 319543"/>
              <a:gd name="connsiteY2" fmla="*/ 601405 h 1071380"/>
              <a:gd name="connsiteX3" fmla="*/ 0 w 319543"/>
              <a:gd name="connsiteY3" fmla="*/ 1071380 h 1071380"/>
              <a:gd name="connsiteX4" fmla="*/ 0 w 319543"/>
              <a:gd name="connsiteY4" fmla="*/ 409295 h 107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43" h="1071380">
                <a:moveTo>
                  <a:pt x="278285" y="0"/>
                </a:moveTo>
                <a:lnTo>
                  <a:pt x="319543" y="0"/>
                </a:lnTo>
                <a:lnTo>
                  <a:pt x="319543" y="601405"/>
                </a:lnTo>
                <a:lnTo>
                  <a:pt x="0" y="1071380"/>
                </a:lnTo>
                <a:lnTo>
                  <a:pt x="0" y="409295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675968" y="449124"/>
            <a:ext cx="2066499" cy="3212500"/>
          </a:xfrm>
          <a:prstGeom prst="line">
            <a:avLst/>
          </a:prstGeom>
          <a:ln>
            <a:gradFill>
              <a:gsLst>
                <a:gs pos="885">
                  <a:schemeClr val="tx1">
                    <a:alpha val="0"/>
                  </a:schemeClr>
                </a:gs>
                <a:gs pos="5900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1183090" y="950521"/>
            <a:ext cx="2066499" cy="3212500"/>
          </a:xfrm>
          <a:prstGeom prst="line">
            <a:avLst/>
          </a:prstGeom>
          <a:ln>
            <a:gradFill>
              <a:gsLst>
                <a:gs pos="885">
                  <a:schemeClr val="tx1">
                    <a:alpha val="0"/>
                  </a:schemeClr>
                </a:gs>
                <a:gs pos="59000">
                  <a:schemeClr val="accent1">
                    <a:lumMod val="5000"/>
                    <a:lumOff val="9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 flipH="1">
            <a:off x="33526" y="153423"/>
            <a:ext cx="2066499" cy="3212500"/>
          </a:xfrm>
          <a:prstGeom prst="line">
            <a:avLst/>
          </a:prstGeom>
          <a:ln>
            <a:gradFill>
              <a:gsLst>
                <a:gs pos="885">
                  <a:schemeClr val="tx1"/>
                </a:gs>
                <a:gs pos="59000">
                  <a:schemeClr val="accent1">
                    <a:lumMod val="5000"/>
                    <a:lumOff val="95000"/>
                    <a:alpha val="10000"/>
                  </a:schemeClr>
                </a:gs>
                <a:gs pos="100000">
                  <a:schemeClr val="tx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任意多边形: 形状 21"/>
          <p:cNvSpPr/>
          <p:nvPr/>
        </p:nvSpPr>
        <p:spPr>
          <a:xfrm rot="2008142">
            <a:off x="-27513" y="-714"/>
            <a:ext cx="319543" cy="1071380"/>
          </a:xfrm>
          <a:custGeom>
            <a:avLst/>
            <a:gdLst>
              <a:gd name="connsiteX0" fmla="*/ 278285 w 319543"/>
              <a:gd name="connsiteY0" fmla="*/ 0 h 1071380"/>
              <a:gd name="connsiteX1" fmla="*/ 319543 w 319543"/>
              <a:gd name="connsiteY1" fmla="*/ 0 h 1071380"/>
              <a:gd name="connsiteX2" fmla="*/ 319543 w 319543"/>
              <a:gd name="connsiteY2" fmla="*/ 601405 h 1071380"/>
              <a:gd name="connsiteX3" fmla="*/ 0 w 319543"/>
              <a:gd name="connsiteY3" fmla="*/ 1071380 h 1071380"/>
              <a:gd name="connsiteX4" fmla="*/ 0 w 319543"/>
              <a:gd name="connsiteY4" fmla="*/ 409295 h 107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43" h="1071380">
                <a:moveTo>
                  <a:pt x="278285" y="0"/>
                </a:moveTo>
                <a:lnTo>
                  <a:pt x="319543" y="0"/>
                </a:lnTo>
                <a:lnTo>
                  <a:pt x="319543" y="601405"/>
                </a:lnTo>
                <a:lnTo>
                  <a:pt x="0" y="1071380"/>
                </a:lnTo>
                <a:lnTo>
                  <a:pt x="0" y="409295"/>
                </a:lnTo>
                <a:close/>
              </a:path>
            </a:pathLst>
          </a:custGeom>
          <a:solidFill>
            <a:schemeClr val="bg2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任意多边形: 形状 22"/>
          <p:cNvSpPr/>
          <p:nvPr/>
        </p:nvSpPr>
        <p:spPr>
          <a:xfrm rot="2008142">
            <a:off x="1313378" y="2456474"/>
            <a:ext cx="319543" cy="1071380"/>
          </a:xfrm>
          <a:custGeom>
            <a:avLst/>
            <a:gdLst>
              <a:gd name="connsiteX0" fmla="*/ 278285 w 319543"/>
              <a:gd name="connsiteY0" fmla="*/ 0 h 1071380"/>
              <a:gd name="connsiteX1" fmla="*/ 319543 w 319543"/>
              <a:gd name="connsiteY1" fmla="*/ 0 h 1071380"/>
              <a:gd name="connsiteX2" fmla="*/ 319543 w 319543"/>
              <a:gd name="connsiteY2" fmla="*/ 601405 h 1071380"/>
              <a:gd name="connsiteX3" fmla="*/ 0 w 319543"/>
              <a:gd name="connsiteY3" fmla="*/ 1071380 h 1071380"/>
              <a:gd name="connsiteX4" fmla="*/ 0 w 319543"/>
              <a:gd name="connsiteY4" fmla="*/ 409295 h 107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43" h="1071380">
                <a:moveTo>
                  <a:pt x="278285" y="0"/>
                </a:moveTo>
                <a:lnTo>
                  <a:pt x="319543" y="0"/>
                </a:lnTo>
                <a:lnTo>
                  <a:pt x="319543" y="601405"/>
                </a:lnTo>
                <a:lnTo>
                  <a:pt x="0" y="1071380"/>
                </a:lnTo>
                <a:lnTo>
                  <a:pt x="0" y="40929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: 形状 23"/>
          <p:cNvSpPr/>
          <p:nvPr/>
        </p:nvSpPr>
        <p:spPr>
          <a:xfrm rot="20488141">
            <a:off x="2198005" y="421773"/>
            <a:ext cx="193348" cy="648266"/>
          </a:xfrm>
          <a:custGeom>
            <a:avLst/>
            <a:gdLst>
              <a:gd name="connsiteX0" fmla="*/ 278285 w 319543"/>
              <a:gd name="connsiteY0" fmla="*/ 0 h 1071380"/>
              <a:gd name="connsiteX1" fmla="*/ 319543 w 319543"/>
              <a:gd name="connsiteY1" fmla="*/ 0 h 1071380"/>
              <a:gd name="connsiteX2" fmla="*/ 319543 w 319543"/>
              <a:gd name="connsiteY2" fmla="*/ 601405 h 1071380"/>
              <a:gd name="connsiteX3" fmla="*/ 0 w 319543"/>
              <a:gd name="connsiteY3" fmla="*/ 1071380 h 1071380"/>
              <a:gd name="connsiteX4" fmla="*/ 0 w 319543"/>
              <a:gd name="connsiteY4" fmla="*/ 409295 h 10713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9543" h="1071380">
                <a:moveTo>
                  <a:pt x="278285" y="0"/>
                </a:moveTo>
                <a:lnTo>
                  <a:pt x="319543" y="0"/>
                </a:lnTo>
                <a:lnTo>
                  <a:pt x="319543" y="601405"/>
                </a:lnTo>
                <a:lnTo>
                  <a:pt x="0" y="1071380"/>
                </a:lnTo>
                <a:lnTo>
                  <a:pt x="0" y="409295"/>
                </a:lnTo>
                <a:close/>
              </a:path>
            </a:pathLst>
          </a:custGeom>
          <a:solidFill>
            <a:schemeClr val="accent1">
              <a:lumMod val="10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405630" y="5064760"/>
            <a:ext cx="338137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800">
                <a:solidFill>
                  <a:schemeClr val="bg1">
                    <a:lumMod val="50000"/>
                  </a:schemeClr>
                </a:solidFill>
              </a:rPr>
              <a:t>service@blt.com.cn</a:t>
            </a:r>
            <a:endParaRPr lang="zh-CN" altLang="en-US" sz="280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ransition spd="slow"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 descr="1C0A540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40585" y="200025"/>
            <a:ext cx="6832600" cy="5875655"/>
          </a:xfrm>
          <a:prstGeom prst="rect">
            <a:avLst/>
          </a:prstGeom>
        </p:spPr>
      </p:pic>
      <p:cxnSp>
        <p:nvCxnSpPr>
          <p:cNvPr id="6" name="直接箭头连接符 5"/>
          <p:cNvCxnSpPr/>
          <p:nvPr/>
        </p:nvCxnSpPr>
        <p:spPr>
          <a:xfrm>
            <a:off x="1916430" y="3239770"/>
            <a:ext cx="1574800" cy="14922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箭头连接符 6"/>
          <p:cNvCxnSpPr/>
          <p:nvPr/>
        </p:nvCxnSpPr>
        <p:spPr>
          <a:xfrm flipV="1">
            <a:off x="2292985" y="5199380"/>
            <a:ext cx="1196340" cy="844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V="1">
            <a:off x="2140585" y="2245360"/>
            <a:ext cx="2270125" cy="336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6413500" y="5283835"/>
            <a:ext cx="179070" cy="66611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6498590" y="4751705"/>
            <a:ext cx="306705" cy="61722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 flipH="1" flipV="1">
            <a:off x="7105015" y="4951730"/>
            <a:ext cx="560705" cy="74993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H="1">
            <a:off x="6804660" y="1741805"/>
            <a:ext cx="1743710" cy="17697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665720" y="2945765"/>
            <a:ext cx="413385" cy="56451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 flipH="1">
            <a:off x="7917180" y="2886075"/>
            <a:ext cx="1149985" cy="5029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7964170" y="3814445"/>
            <a:ext cx="1357630" cy="1079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H="1" flipV="1">
            <a:off x="7935595" y="4135120"/>
            <a:ext cx="1256030" cy="14160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7945120" y="4568190"/>
            <a:ext cx="946150" cy="3003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944880" y="1981835"/>
            <a:ext cx="14077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Handle</a:t>
            </a:r>
            <a:endParaRPr lang="en-US" altLang="zh-CN"/>
          </a:p>
        </p:txBody>
      </p:sp>
      <p:sp>
        <p:nvSpPr>
          <p:cNvPr id="22" name="文本框 21"/>
          <p:cNvSpPr txBox="1"/>
          <p:nvPr/>
        </p:nvSpPr>
        <p:spPr>
          <a:xfrm>
            <a:off x="8434705" y="1613535"/>
            <a:ext cx="2209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Recorder</a:t>
            </a:r>
            <a:r>
              <a:rPr lang="zh-CN" altLang="en-US"/>
              <a:t>（</a:t>
            </a:r>
            <a:r>
              <a:rPr lang="en-US" altLang="zh-CN"/>
              <a:t>optional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8566150" y="4724400"/>
            <a:ext cx="21742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NIBP</a:t>
            </a:r>
            <a:r>
              <a:rPr lang="zh-CN" altLang="en-US"/>
              <a:t> </a:t>
            </a:r>
            <a:r>
              <a:rPr lang="en-US" altLang="zh-CN"/>
              <a:t>connector</a:t>
            </a:r>
            <a:endParaRPr lang="en-US" altLang="zh-CN"/>
          </a:p>
        </p:txBody>
      </p:sp>
      <p:sp>
        <p:nvSpPr>
          <p:cNvPr id="25" name="文本框 24"/>
          <p:cNvSpPr txBox="1"/>
          <p:nvPr/>
        </p:nvSpPr>
        <p:spPr>
          <a:xfrm>
            <a:off x="9157970" y="4022725"/>
            <a:ext cx="170751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ECG</a:t>
            </a:r>
            <a:r>
              <a:rPr lang="zh-CN" altLang="en-US"/>
              <a:t>  </a:t>
            </a:r>
            <a:r>
              <a:rPr lang="en-US" altLang="zh-CN"/>
              <a:t>connector</a:t>
            </a:r>
            <a:endParaRPr lang="en-US" altLang="zh-CN"/>
          </a:p>
        </p:txBody>
      </p:sp>
      <p:sp>
        <p:nvSpPr>
          <p:cNvPr id="26" name="文本框 25"/>
          <p:cNvSpPr txBox="1"/>
          <p:nvPr/>
        </p:nvSpPr>
        <p:spPr>
          <a:xfrm>
            <a:off x="9321800" y="3559810"/>
            <a:ext cx="22358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SP</a:t>
            </a:r>
            <a:r>
              <a:rPr lang="en-US" altLang="zh-CN">
                <a:solidFill>
                  <a:schemeClr val="tx1"/>
                </a:solidFill>
                <a:ea typeface="+mn-lt"/>
              </a:rPr>
              <a:t>O</a:t>
            </a:r>
            <a:r>
              <a:rPr lang="en-US" altLang="zh-CN" dirty="0">
                <a:solidFill>
                  <a:schemeClr val="tx1"/>
                </a:solidFill>
                <a:ea typeface="+mn-lt"/>
                <a:cs typeface="OPPOSans B" panose="00020600040101010101" pitchFamily="18" charset="-122"/>
                <a:sym typeface="+mn-ea"/>
              </a:rPr>
              <a:t>₂</a:t>
            </a:r>
            <a:r>
              <a:rPr lang="en-US" altLang="zh-CN"/>
              <a:t>connector</a:t>
            </a:r>
            <a:endParaRPr lang="en-US" altLang="zh-CN"/>
          </a:p>
        </p:txBody>
      </p:sp>
      <p:sp>
        <p:nvSpPr>
          <p:cNvPr id="27" name="文本框 26"/>
          <p:cNvSpPr txBox="1"/>
          <p:nvPr/>
        </p:nvSpPr>
        <p:spPr>
          <a:xfrm>
            <a:off x="9067165" y="2498725"/>
            <a:ext cx="206629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dual channel TEMP connectors</a:t>
            </a:r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492760" y="5073015"/>
            <a:ext cx="20046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AC power socket</a:t>
            </a:r>
            <a:endParaRPr lang="en-US" altLang="zh-CN"/>
          </a:p>
        </p:txBody>
      </p:sp>
      <p:sp>
        <p:nvSpPr>
          <p:cNvPr id="33" name="文本框 32"/>
          <p:cNvSpPr txBox="1"/>
          <p:nvPr/>
        </p:nvSpPr>
        <p:spPr>
          <a:xfrm>
            <a:off x="7185660" y="5695950"/>
            <a:ext cx="20059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EtCO2 connector 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optional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767580" y="5695950"/>
            <a:ext cx="18821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IBP connector</a:t>
            </a:r>
            <a:endParaRPr lang="zh-CN" altLang="en-US"/>
          </a:p>
          <a:p>
            <a:r>
              <a:rPr lang="zh-CN" altLang="en-US"/>
              <a:t>（</a:t>
            </a:r>
            <a:r>
              <a:rPr lang="en-US" altLang="zh-CN"/>
              <a:t>Optional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716280" y="2871470"/>
            <a:ext cx="1424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Storage box</a:t>
            </a:r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233680" y="183515"/>
            <a:ext cx="25228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Appearence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图片 6" descr="1576640236(1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63415" y="1134745"/>
            <a:ext cx="617538" cy="41465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2531" name="图片 1" descr="1C0A892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rcRect l="10739" t="16273" r="10999" b="9447"/>
          <a:stretch>
            <a:fillRect/>
          </a:stretch>
        </p:blipFill>
        <p:spPr>
          <a:xfrm>
            <a:off x="4882833" y="635635"/>
            <a:ext cx="6273800" cy="5586413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5" name="直接箭头连接符 4"/>
          <p:cNvCxnSpPr/>
          <p:nvPr/>
        </p:nvCxnSpPr>
        <p:spPr>
          <a:xfrm flipH="1">
            <a:off x="5130165" y="3251835"/>
            <a:ext cx="863600" cy="698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 flipH="1">
            <a:off x="4756150" y="5263515"/>
            <a:ext cx="1346200" cy="72517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3760470" y="3115945"/>
            <a:ext cx="844550" cy="317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4489450" y="3688715"/>
            <a:ext cx="566420" cy="78994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endCxn id="11" idx="1"/>
          </p:cNvCxnSpPr>
          <p:nvPr/>
        </p:nvCxnSpPr>
        <p:spPr>
          <a:xfrm>
            <a:off x="3639820" y="4078605"/>
            <a:ext cx="849630" cy="5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5813425" y="1800225"/>
            <a:ext cx="753110" cy="281622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" name="直接箭头连接符 2"/>
          <p:cNvCxnSpPr/>
          <p:nvPr/>
        </p:nvCxnSpPr>
        <p:spPr>
          <a:xfrm>
            <a:off x="3488055" y="1863090"/>
            <a:ext cx="1116965" cy="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 flipV="1">
            <a:off x="3569335" y="4902835"/>
            <a:ext cx="990600" cy="152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533" name="文本框 2"/>
          <p:cNvSpPr txBox="1"/>
          <p:nvPr/>
        </p:nvSpPr>
        <p:spPr>
          <a:xfrm>
            <a:off x="2812733" y="5441950"/>
            <a:ext cx="1528762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Power button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8" name="文本框 8"/>
          <p:cNvSpPr txBox="1"/>
          <p:nvPr/>
        </p:nvSpPr>
        <p:spPr>
          <a:xfrm>
            <a:off x="1920240" y="1540510"/>
            <a:ext cx="1719580" cy="64516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VGA connector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(optional)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41" name="文本框 11"/>
          <p:cNvSpPr txBox="1"/>
          <p:nvPr/>
        </p:nvSpPr>
        <p:spPr>
          <a:xfrm>
            <a:off x="1951990" y="3896995"/>
            <a:ext cx="17195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USB connector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43" name="文本框 13"/>
          <p:cNvSpPr txBox="1"/>
          <p:nvPr/>
        </p:nvSpPr>
        <p:spPr>
          <a:xfrm>
            <a:off x="1512253" y="4726305"/>
            <a:ext cx="208788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Network connector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45" name="文本框 17"/>
          <p:cNvSpPr txBox="1"/>
          <p:nvPr/>
        </p:nvSpPr>
        <p:spPr>
          <a:xfrm>
            <a:off x="2294573" y="2656205"/>
            <a:ext cx="1465580" cy="92202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Multifunction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connector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(optional)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46" name="文本框 18"/>
          <p:cNvSpPr txBox="1"/>
          <p:nvPr/>
        </p:nvSpPr>
        <p:spPr>
          <a:xfrm>
            <a:off x="3488055" y="5988685"/>
            <a:ext cx="2127250" cy="368300"/>
          </a:xfrm>
          <a:prstGeom prst="rect">
            <a:avLst/>
          </a:prstGeom>
          <a:noFill/>
          <a:ln w="9525">
            <a:noFill/>
          </a:ln>
        </p:spPr>
        <p:txBody>
          <a:bodyPr wrap="none" anchor="t">
            <a:spAutoFit/>
          </a:bodyPr>
          <a:p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G</a:t>
            </a:r>
            <a:r>
              <a:rPr lang="zh-CN" altLang="en-US" dirty="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rPr>
              <a:t>rounding terminal</a:t>
            </a:r>
            <a:endParaRPr lang="zh-CN" altLang="en-US" dirty="0">
              <a:solidFill>
                <a:schemeClr val="tx1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4159885" y="4478655"/>
            <a:ext cx="1173480" cy="102235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257175" y="156845"/>
            <a:ext cx="25228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Appearence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 flipH="1">
            <a:off x="8780145" y="1080770"/>
            <a:ext cx="1452880" cy="841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2021-03-17_15-55-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15870" y="1064260"/>
            <a:ext cx="7160260" cy="537019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23185" y="1084580"/>
            <a:ext cx="952500" cy="2330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897505" y="1317625"/>
            <a:ext cx="2254250" cy="2908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5151755" y="1297940"/>
            <a:ext cx="2235835" cy="33083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2503170" y="1708785"/>
            <a:ext cx="4782185" cy="30518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290435" y="1695450"/>
            <a:ext cx="2384425" cy="3052445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508885" y="4744085"/>
            <a:ext cx="7172960" cy="116586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503170" y="5909945"/>
            <a:ext cx="7171690" cy="5245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箭头连接符 9"/>
          <p:cNvCxnSpPr/>
          <p:nvPr/>
        </p:nvCxnSpPr>
        <p:spPr>
          <a:xfrm flipH="1">
            <a:off x="3376930" y="828040"/>
            <a:ext cx="491490" cy="25654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endCxn id="6" idx="1"/>
          </p:cNvCxnSpPr>
          <p:nvPr/>
        </p:nvCxnSpPr>
        <p:spPr>
          <a:xfrm>
            <a:off x="1686560" y="3224530"/>
            <a:ext cx="816610" cy="1016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H="1">
            <a:off x="6313805" y="960120"/>
            <a:ext cx="314960" cy="5632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endCxn id="4" idx="1"/>
          </p:cNvCxnSpPr>
          <p:nvPr/>
        </p:nvCxnSpPr>
        <p:spPr>
          <a:xfrm flipV="1">
            <a:off x="1812925" y="1463040"/>
            <a:ext cx="1084580" cy="2241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endCxn id="7" idx="3"/>
          </p:cNvCxnSpPr>
          <p:nvPr/>
        </p:nvCxnSpPr>
        <p:spPr>
          <a:xfrm flipH="1" flipV="1">
            <a:off x="9674860" y="3221990"/>
            <a:ext cx="745490" cy="88455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endCxn id="8" idx="3"/>
          </p:cNvCxnSpPr>
          <p:nvPr/>
        </p:nvCxnSpPr>
        <p:spPr>
          <a:xfrm flipH="1">
            <a:off x="9681845" y="4451985"/>
            <a:ext cx="699770" cy="87503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26" idx="2"/>
            <a:endCxn id="9" idx="1"/>
          </p:cNvCxnSpPr>
          <p:nvPr/>
        </p:nvCxnSpPr>
        <p:spPr>
          <a:xfrm>
            <a:off x="1353185" y="6015355"/>
            <a:ext cx="1149985" cy="156845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2991485" y="45974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Patient info area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83185" y="168719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Technical alarm area 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5437505" y="565150"/>
            <a:ext cx="33032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Physiological alarm area</a:t>
            </a: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6988810" y="1092835"/>
            <a:ext cx="2686050" cy="26543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3" name="直接箭头连接符 22"/>
          <p:cNvCxnSpPr/>
          <p:nvPr/>
        </p:nvCxnSpPr>
        <p:spPr>
          <a:xfrm flipH="1" flipV="1">
            <a:off x="9181465" y="1261745"/>
            <a:ext cx="1081405" cy="26162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9860915" y="1410335"/>
            <a:ext cx="200342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System status information area</a:t>
            </a:r>
            <a:endParaRPr lang="zh-CN" altLang="en-US"/>
          </a:p>
        </p:txBody>
      </p:sp>
      <p:sp>
        <p:nvSpPr>
          <p:cNvPr id="25" name="文本框 24"/>
          <p:cNvSpPr txBox="1"/>
          <p:nvPr/>
        </p:nvSpPr>
        <p:spPr>
          <a:xfrm>
            <a:off x="9860915" y="4014470"/>
            <a:ext cx="202247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Parameter  area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3185" y="5647055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/>
              <a:t>quick keys</a:t>
            </a:r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257175" y="2866390"/>
            <a:ext cx="204089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Waveform area</a:t>
            </a: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257175" y="156845"/>
            <a:ext cx="2522855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Appearence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d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10" name="表格 9"/>
          <p:cNvGraphicFramePr/>
          <p:nvPr/>
        </p:nvGraphicFramePr>
        <p:xfrm>
          <a:off x="2097405" y="412750"/>
          <a:ext cx="8582025" cy="5427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5530"/>
                <a:gridCol w="2933065"/>
                <a:gridCol w="1182370"/>
                <a:gridCol w="3401060"/>
              </a:tblGrid>
              <a:tr h="3136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Symbol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Symbol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Note</a:t>
                      </a:r>
                      <a:endParaRPr lang="en-US" altLang="zh-CN"/>
                    </a:p>
                  </a:txBody>
                  <a:tcPr/>
                </a:tc>
              </a:tr>
              <a:tr h="50990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Wired network connected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Wired network not connected. </a:t>
                      </a:r>
                      <a:endParaRPr lang="zh-CN" altLang="en-US"/>
                    </a:p>
                  </a:txBody>
                  <a:tcPr/>
                </a:tc>
              </a:tr>
              <a:tr h="74739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All the alarms are paused.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800"/>
                        <a:t>The parameter alarm is turned off or the alarm system of the monitor is turned off. </a:t>
                      </a:r>
                      <a:endParaRPr lang="zh-CN" altLang="en-US" sz="1800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The alarm has been confirmed and the alarm system has been reset.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Audible alarm tones are turned off</a:t>
                      </a:r>
                      <a:r>
                        <a:rPr lang="en-US" altLang="zh-CN"/>
                        <a:t>.</a:t>
                      </a:r>
                      <a:endParaRPr lang="en-US" altLang="zh-CN"/>
                    </a:p>
                  </a:txBody>
                  <a:tcPr/>
                </a:tc>
              </a:tr>
              <a:tr h="584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Indicates that the battery is fully charged.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Indicates that the battery is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half charged. </a:t>
                      </a:r>
                      <a:endParaRPr lang="zh-CN" altLang="en-US"/>
                    </a:p>
                  </a:txBody>
                  <a:tcPr/>
                </a:tc>
              </a:tr>
              <a:tr h="58483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Indicates that the battery is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empty and needs to be charged.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Indicates that the battery is almost depleted and need to be charg</a:t>
                      </a:r>
                      <a:r>
                        <a:rPr lang="en-US" altLang="zh-CN"/>
                        <a:t>ed</a:t>
                      </a:r>
                      <a:r>
                        <a:rPr lang="zh-CN" altLang="en-US"/>
                        <a:t> immediately,otherwise the monitor will automatically turn off. </a:t>
                      </a:r>
                      <a:endParaRPr lang="zh-CN" altLang="en-US"/>
                    </a:p>
                  </a:txBody>
                  <a:tcPr/>
                </a:tc>
              </a:tr>
              <a:tr h="5842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Indicates that the battery is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being charged.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Indicates that the monitor is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zh-CN" altLang="en-US"/>
                        <a:t>being powered by AC power. </a:t>
                      </a:r>
                      <a:endParaRPr lang="zh-CN" altLang="en-US"/>
                    </a:p>
                  </a:txBody>
                  <a:tcPr/>
                </a:tc>
              </a:tr>
              <a:tr h="58483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No battery is installed.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2416175" y="858520"/>
            <a:ext cx="539750" cy="3790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6398260" y="913765"/>
            <a:ext cx="540004" cy="3240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2416175" y="1473835"/>
            <a:ext cx="540004" cy="3240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6515100" y="1473835"/>
            <a:ext cx="540004" cy="3240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2416175" y="2592705"/>
            <a:ext cx="540004" cy="3240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>
            <a:off x="6515100" y="2592705"/>
            <a:ext cx="540004" cy="3240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/>
          <p:cNvPicPr/>
          <p:nvPr/>
        </p:nvPicPr>
        <p:blipFill>
          <a:blip r:embed="rId7"/>
          <a:stretch>
            <a:fillRect/>
          </a:stretch>
        </p:blipFill>
        <p:spPr>
          <a:xfrm>
            <a:off x="2416175" y="3291840"/>
            <a:ext cx="540004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/>
          <p:cNvPicPr/>
          <p:nvPr/>
        </p:nvPicPr>
        <p:blipFill>
          <a:blip r:embed="rId8"/>
          <a:stretch>
            <a:fillRect/>
          </a:stretch>
        </p:blipFill>
        <p:spPr>
          <a:xfrm>
            <a:off x="6515100" y="3291840"/>
            <a:ext cx="540004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4" name="图片 13"/>
          <p:cNvPicPr/>
          <p:nvPr/>
        </p:nvPicPr>
        <p:blipFill>
          <a:blip r:embed="rId9"/>
          <a:stretch>
            <a:fillRect/>
          </a:stretch>
        </p:blipFill>
        <p:spPr>
          <a:xfrm>
            <a:off x="2416175" y="3970655"/>
            <a:ext cx="540004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5" name="图片 14"/>
          <p:cNvPicPr/>
          <p:nvPr/>
        </p:nvPicPr>
        <p:blipFill>
          <a:blip r:embed="rId10"/>
          <a:stretch>
            <a:fillRect/>
          </a:stretch>
        </p:blipFill>
        <p:spPr>
          <a:xfrm>
            <a:off x="6515100" y="3970655"/>
            <a:ext cx="540004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/>
          <p:cNvPicPr/>
          <p:nvPr/>
        </p:nvPicPr>
        <p:blipFill>
          <a:blip r:embed="rId11"/>
          <a:stretch>
            <a:fillRect/>
          </a:stretch>
        </p:blipFill>
        <p:spPr>
          <a:xfrm>
            <a:off x="2416175" y="5367020"/>
            <a:ext cx="540004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7" name="图片 16"/>
          <p:cNvPicPr/>
          <p:nvPr/>
        </p:nvPicPr>
        <p:blipFill>
          <a:blip r:embed="rId12"/>
          <a:stretch>
            <a:fillRect/>
          </a:stretch>
        </p:blipFill>
        <p:spPr>
          <a:xfrm>
            <a:off x="6515100" y="5367020"/>
            <a:ext cx="540004" cy="3238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8" name="图片 17"/>
          <p:cNvPicPr/>
          <p:nvPr/>
        </p:nvPicPr>
        <p:blipFill>
          <a:blip r:embed="rId13"/>
          <a:stretch>
            <a:fillRect/>
          </a:stretch>
        </p:blipFill>
        <p:spPr>
          <a:xfrm>
            <a:off x="2416175" y="6014085"/>
            <a:ext cx="540004" cy="3238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9" name="文本框 18"/>
          <p:cNvSpPr txBox="1"/>
          <p:nvPr/>
        </p:nvSpPr>
        <p:spPr>
          <a:xfrm>
            <a:off x="72390" y="9525"/>
            <a:ext cx="2159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Appearence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2390" y="9525"/>
            <a:ext cx="215900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800" b="1">
                <a:solidFill>
                  <a:srgbClr val="FF0000"/>
                </a:solidFill>
                <a:sym typeface="+mn-ea"/>
              </a:rPr>
              <a:t>Appearence</a:t>
            </a:r>
            <a:endParaRPr lang="en-US" altLang="zh-CN" sz="2800" b="1">
              <a:solidFill>
                <a:srgbClr val="FF0000"/>
              </a:solidFill>
              <a:sym typeface="+mn-ea"/>
            </a:endParaRPr>
          </a:p>
        </p:txBody>
      </p:sp>
      <p:pic>
        <p:nvPicPr>
          <p:cNvPr id="6" name="内容占位符 5" descr="微信图片_20210120173214"/>
          <p:cNvPicPr>
            <a:picLocks noChangeAspect="1"/>
          </p:cNvPicPr>
          <p:nvPr/>
        </p:nvPicPr>
        <p:blipFill>
          <a:blip r:embed="rId1"/>
          <a:srcRect t="15530" b="24242"/>
          <a:stretch>
            <a:fillRect/>
          </a:stretch>
        </p:blipFill>
        <p:spPr>
          <a:xfrm>
            <a:off x="869950" y="549910"/>
            <a:ext cx="4791710" cy="57581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 descr="微信图片_20210120173207"/>
          <p:cNvPicPr>
            <a:picLocks noChangeAspect="1"/>
          </p:cNvPicPr>
          <p:nvPr/>
        </p:nvPicPr>
        <p:blipFill>
          <a:blip r:embed="rId2"/>
          <a:srcRect l="2301" t="17146" r="912" b="28157"/>
          <a:stretch>
            <a:fillRect/>
          </a:stretch>
        </p:blipFill>
        <p:spPr>
          <a:xfrm>
            <a:off x="5579110" y="490220"/>
            <a:ext cx="5923915" cy="55340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 dir="u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PLACING_PICTURE_USER_VIEWPORT" val="{&quot;height&quot;:11400,&quot;width&quot;:12930}"/>
</p:tagLst>
</file>

<file path=ppt/tags/tag2.xml><?xml version="1.0" encoding="utf-8"?>
<p:tagLst xmlns:p="http://schemas.openxmlformats.org/presentationml/2006/main">
  <p:tag name="KSO_WM_UNIT_TABLE_BEAUTIFY" val="smartTable{c7001019-7af3-4132-bb5a-90b899fbb946}"/>
</p:tagLst>
</file>

<file path=ppt/tags/tag3.xml><?xml version="1.0" encoding="utf-8"?>
<p:tagLst xmlns:p="http://schemas.openxmlformats.org/presentationml/2006/main">
  <p:tag name="KSO_WM_UNIT_TABLE_BEAUTIFY" val="smartTable{0beab649-50a1-4826-b056-f7eaa2cdb459}"/>
</p:tagLst>
</file>

<file path=ppt/tags/tag4.xml><?xml version="1.0" encoding="utf-8"?>
<p:tagLst xmlns:p="http://schemas.openxmlformats.org/presentationml/2006/main">
  <p:tag name="KSO_WM_UNIT_TABLE_BEAUTIFY" val="smartTable{57dc507a-63bf-40be-b827-b3cf31976ebc}"/>
</p:tagLst>
</file>

<file path=ppt/tags/tag5.xml><?xml version="1.0" encoding="utf-8"?>
<p:tagLst xmlns:p="http://schemas.openxmlformats.org/presentationml/2006/main">
  <p:tag name="KSO_WM_UNIT_TABLE_BEAUTIFY" val="smartTable{af92abf4-8f58-417f-9a9b-2a4ac3e3b896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FF0000"/>
          </a:solidFill>
        </a:ln>
      </a:spPr>
      <a:bodyPr rtlCol="0" anchor="ctr"/>
      <a:lstStyle>
        <a:defPPr algn="ctr">
          <a:defRPr lang="zh-CN" altLang="en-US"/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10208</Words>
  <Application>WPS 演示</Application>
  <PresentationFormat>宽屏</PresentationFormat>
  <Paragraphs>655</Paragraphs>
  <Slides>49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49</vt:i4>
      </vt:variant>
    </vt:vector>
  </HeadingPairs>
  <TitlesOfParts>
    <vt:vector size="71" baseType="lpstr">
      <vt:lpstr>Arial</vt:lpstr>
      <vt:lpstr>宋体</vt:lpstr>
      <vt:lpstr>Wingdings</vt:lpstr>
      <vt:lpstr>Proxima Nova Alt Bl</vt:lpstr>
      <vt:lpstr>微软雅黑</vt:lpstr>
      <vt:lpstr>OPPOSans B</vt:lpstr>
      <vt:lpstr>OPPOSans R</vt:lpstr>
      <vt:lpstr>字魂5号-无外润黑体</vt:lpstr>
      <vt:lpstr>思源黑体 CN Light</vt:lpstr>
      <vt:lpstr>字魂54号-贤黑</vt:lpstr>
      <vt:lpstr>思源黑体</vt:lpstr>
      <vt:lpstr>Wingdings</vt:lpstr>
      <vt:lpstr>等线</vt:lpstr>
      <vt:lpstr>Arial Unicode MS</vt:lpstr>
      <vt:lpstr>等线 Light</vt:lpstr>
      <vt:lpstr>Lato Medium</vt:lpstr>
      <vt:lpstr>微软雅黑 Light</vt:lpstr>
      <vt:lpstr>黑体</vt:lpstr>
      <vt:lpstr>Yu Gothic UI</vt:lpstr>
      <vt:lpstr>Calibri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启翀 吴</dc:creator>
  <cp:lastModifiedBy>yutom</cp:lastModifiedBy>
  <cp:revision>428</cp:revision>
  <dcterms:created xsi:type="dcterms:W3CDTF">2020-02-25T02:17:00Z</dcterms:created>
  <dcterms:modified xsi:type="dcterms:W3CDTF">2021-04-27T04:08:17Z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2052-10.1.0.7698</vt:lpwstr>
  </property>
  <property fmtid="{D5CDD505-2E9C-101B-9397-08002B2CF9AE}" pid="3" name="ICV">
    <vt:lpwstr>1A6976C033AC42459C9B0FFC48D2789B</vt:lpwstr>
  </property>
</Properties>
</file>